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1" r:id="rId2"/>
  </p:sldMasterIdLst>
  <p:notesMasterIdLst>
    <p:notesMasterId r:id="rId18"/>
  </p:notesMasterIdLst>
  <p:sldIdLst>
    <p:sldId id="256" r:id="rId3"/>
    <p:sldId id="258" r:id="rId4"/>
    <p:sldId id="257" r:id="rId5"/>
    <p:sldId id="259" r:id="rId6"/>
    <p:sldId id="528" r:id="rId7"/>
    <p:sldId id="530" r:id="rId8"/>
    <p:sldId id="531" r:id="rId9"/>
    <p:sldId id="533" r:id="rId10"/>
    <p:sldId id="534" r:id="rId11"/>
    <p:sldId id="535" r:id="rId12"/>
    <p:sldId id="536" r:id="rId13"/>
    <p:sldId id="538" r:id="rId14"/>
    <p:sldId id="537" r:id="rId15"/>
    <p:sldId id="539" r:id="rId16"/>
    <p:sldId id="529" r:id="rId17"/>
  </p:sldIdLst>
  <p:sldSz cx="12192000" cy="6858000"/>
  <p:notesSz cx="6858000" cy="12192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Roboto Slab" pitchFamily="2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79" y="5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521335-85E0-4550-A7C8-3D77782FC5B1}" type="doc">
      <dgm:prSet loTypeId="urn:microsoft.com/office/officeart/2005/8/layout/radial5" loCatId="relationship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de-CH"/>
        </a:p>
      </dgm:t>
    </dgm:pt>
    <dgm:pt modelId="{3BD58E4A-44AE-4989-9CF4-75948E45AD8B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3082278" y="140228"/>
          <a:ext cx="2448277" cy="2340471"/>
        </a:xfrm>
        <a:prstGeom prst="ellipse">
          <a:avLst/>
        </a:prstGeom>
        <a:gradFill flip="none" rotWithShape="1">
          <a:gsLst>
            <a:gs pos="0">
              <a:srgbClr val="5AC3F0">
                <a:lumMod val="67000"/>
              </a:srgbClr>
            </a:gs>
            <a:gs pos="48000">
              <a:srgbClr val="5AC3F0">
                <a:lumMod val="97000"/>
                <a:lumOff val="3000"/>
              </a:srgbClr>
            </a:gs>
            <a:gs pos="100000">
              <a:srgbClr val="5AC3F0">
                <a:lumMod val="60000"/>
                <a:lumOff val="40000"/>
              </a:srgbClr>
            </a:gs>
          </a:gsLst>
          <a:lin ang="16200000" scaled="1"/>
          <a:tileRect/>
        </a:gradFill>
        <a:ln>
          <a:noFill/>
        </a:ln>
        <a:effectLst/>
      </dgm:spPr>
      <dgm:t>
        <a:bodyPr/>
        <a:lstStyle/>
        <a:p>
          <a:r>
            <a:rPr lang="de-CH" dirty="0">
              <a:solidFill>
                <a:srgbClr val="FFFFFF"/>
              </a:solidFill>
              <a:latin typeface="Arial"/>
              <a:ea typeface="+mn-ea"/>
              <a:cs typeface="+mn-cs"/>
            </a:rPr>
            <a:t>SELF</a:t>
          </a:r>
        </a:p>
      </dgm:t>
    </dgm:pt>
    <dgm:pt modelId="{945377E3-9577-44B2-84BB-1F0FC1658776}" type="parTrans" cxnId="{290DCB11-7CB2-4728-B4E8-26ECA91CD1BB}">
      <dgm:prSet/>
      <dgm:spPr/>
      <dgm:t>
        <a:bodyPr/>
        <a:lstStyle/>
        <a:p>
          <a:endParaRPr lang="de-CH"/>
        </a:p>
      </dgm:t>
    </dgm:pt>
    <dgm:pt modelId="{BF8709AB-EBEB-4946-85B3-3B23ADA7530C}" type="sibTrans" cxnId="{290DCB11-7CB2-4728-B4E8-26ECA91CD1BB}">
      <dgm:prSet/>
      <dgm:spPr/>
      <dgm:t>
        <a:bodyPr/>
        <a:lstStyle/>
        <a:p>
          <a:endParaRPr lang="de-CH"/>
        </a:p>
      </dgm:t>
    </dgm:pt>
    <dgm:pt modelId="{39974294-42FA-446F-8097-18692454EB93}">
      <dgm:prSet phldrT="[Text]" custT="1"/>
      <dgm:spPr>
        <a:xfrm>
          <a:off x="5458548" y="2876518"/>
          <a:ext cx="1383903" cy="1383903"/>
        </a:xfrm>
        <a:prstGeom prst="ellipse">
          <a:avLst/>
        </a:prstGeom>
        <a:gradFill rotWithShape="0">
          <a:gsLst>
            <a:gs pos="0">
              <a:srgbClr val="F07D5A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07D5A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07D5A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de-CH" sz="1600" dirty="0">
              <a:solidFill>
                <a:srgbClr val="FFFFFF"/>
              </a:solidFill>
              <a:latin typeface="Arial"/>
              <a:ea typeface="+mn-ea"/>
              <a:cs typeface="+mn-cs"/>
            </a:rPr>
            <a:t>High </a:t>
          </a:r>
          <a:r>
            <a:rPr lang="de-CH" sz="16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risk</a:t>
          </a:r>
          <a:endParaRPr lang="de-CH" sz="160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C9469EB8-933D-4972-BACF-C30D468FB235}" type="parTrans" cxnId="{3F4D78AA-2193-442E-85A7-5A7818339529}">
      <dgm:prSet/>
      <dgm:spPr>
        <a:xfrm rot="3045716">
          <a:off x="5102876" y="2385446"/>
          <a:ext cx="547201" cy="4705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F07D5A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07D5A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07D5A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de-CH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BD617542-CF29-43BF-A63A-BF1F8D1D1142}" type="sibTrans" cxnId="{3F4D78AA-2193-442E-85A7-5A7818339529}">
      <dgm:prSet/>
      <dgm:spPr/>
      <dgm:t>
        <a:bodyPr/>
        <a:lstStyle/>
        <a:p>
          <a:endParaRPr lang="de-CH"/>
        </a:p>
      </dgm:t>
    </dgm:pt>
    <dgm:pt modelId="{31A29714-508C-48EA-BA1A-D58DD2A692F3}">
      <dgm:prSet phldrT="[Text]" custT="1"/>
      <dgm:spPr>
        <a:xfrm>
          <a:off x="3586338" y="2876525"/>
          <a:ext cx="1440159" cy="1383903"/>
        </a:xfrm>
        <a:prstGeom prst="ellipse">
          <a:avLst/>
        </a:prstGeom>
        <a:gradFill rotWithShape="0">
          <a:gsLst>
            <a:gs pos="0">
              <a:srgbClr val="F07D5A">
                <a:hueOff val="1667997"/>
                <a:satOff val="-13889"/>
                <a:lumOff val="-4412"/>
                <a:alphaOff val="0"/>
                <a:shade val="51000"/>
                <a:satMod val="130000"/>
              </a:srgbClr>
            </a:gs>
            <a:gs pos="80000">
              <a:srgbClr val="F07D5A">
                <a:hueOff val="1667997"/>
                <a:satOff val="-13889"/>
                <a:lumOff val="-4412"/>
                <a:alphaOff val="0"/>
                <a:shade val="93000"/>
                <a:satMod val="130000"/>
              </a:srgbClr>
            </a:gs>
            <a:gs pos="100000">
              <a:srgbClr val="F07D5A">
                <a:hueOff val="1667997"/>
                <a:satOff val="-13889"/>
                <a:lumOff val="-441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de-CH" sz="1800" dirty="0">
              <a:solidFill>
                <a:srgbClr val="FFFFFF"/>
              </a:solidFill>
              <a:latin typeface="Arial"/>
              <a:ea typeface="+mn-ea"/>
              <a:cs typeface="+mn-cs"/>
            </a:rPr>
            <a:t>Moderate</a:t>
          </a:r>
          <a:r>
            <a:rPr lang="de-CH" sz="1700" dirty="0">
              <a:solidFill>
                <a:srgbClr val="FFFFFF"/>
              </a:solidFill>
              <a:latin typeface="Arial"/>
              <a:ea typeface="+mn-ea"/>
              <a:cs typeface="+mn-cs"/>
            </a:rPr>
            <a:t> Risk</a:t>
          </a:r>
        </a:p>
      </dgm:t>
    </dgm:pt>
    <dgm:pt modelId="{1F2DF1F0-A3B3-4ECE-94A4-3642E57DA2FA}" type="parTrans" cxnId="{44AE61E8-959F-4648-A965-7BD259C2B5B6}">
      <dgm:prSet/>
      <dgm:spPr>
        <a:xfrm rot="5399999">
          <a:off x="4201524" y="2437412"/>
          <a:ext cx="209786" cy="4705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F07D5A">
                <a:hueOff val="1667997"/>
                <a:satOff val="-13889"/>
                <a:lumOff val="-4412"/>
                <a:alphaOff val="0"/>
                <a:shade val="51000"/>
                <a:satMod val="130000"/>
              </a:srgbClr>
            </a:gs>
            <a:gs pos="80000">
              <a:srgbClr val="F07D5A">
                <a:hueOff val="1667997"/>
                <a:satOff val="-13889"/>
                <a:lumOff val="-4412"/>
                <a:alphaOff val="0"/>
                <a:shade val="93000"/>
                <a:satMod val="130000"/>
              </a:srgbClr>
            </a:gs>
            <a:gs pos="100000">
              <a:srgbClr val="F07D5A">
                <a:hueOff val="1667997"/>
                <a:satOff val="-13889"/>
                <a:lumOff val="-441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de-CH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AE0510BC-7FA2-4101-BAB3-22D9D1058BC8}" type="sibTrans" cxnId="{44AE61E8-959F-4648-A965-7BD259C2B5B6}">
      <dgm:prSet/>
      <dgm:spPr/>
      <dgm:t>
        <a:bodyPr/>
        <a:lstStyle/>
        <a:p>
          <a:endParaRPr lang="de-CH"/>
        </a:p>
      </dgm:t>
    </dgm:pt>
    <dgm:pt modelId="{7C3D660F-3914-4854-9451-FA5709DBCCFD}">
      <dgm:prSet phldrT="[Text]" custT="1"/>
      <dgm:spPr>
        <a:xfrm>
          <a:off x="1728204" y="2890829"/>
          <a:ext cx="1383903" cy="1383903"/>
        </a:xfrm>
        <a:prstGeom prst="ellipse">
          <a:avLst/>
        </a:prstGeom>
        <a:gradFill rotWithShape="0">
          <a:gsLst>
            <a:gs pos="0">
              <a:srgbClr val="F07D5A">
                <a:hueOff val="3335995"/>
                <a:satOff val="-27778"/>
                <a:lumOff val="-8824"/>
                <a:alphaOff val="0"/>
                <a:shade val="51000"/>
                <a:satMod val="130000"/>
              </a:srgbClr>
            </a:gs>
            <a:gs pos="80000">
              <a:srgbClr val="F07D5A">
                <a:hueOff val="3335995"/>
                <a:satOff val="-27778"/>
                <a:lumOff val="-8824"/>
                <a:alphaOff val="0"/>
                <a:shade val="93000"/>
                <a:satMod val="130000"/>
              </a:srgbClr>
            </a:gs>
            <a:gs pos="100000">
              <a:srgbClr val="F07D5A">
                <a:hueOff val="3335995"/>
                <a:satOff val="-27778"/>
                <a:lumOff val="-882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de-CH" sz="1800" dirty="0">
              <a:solidFill>
                <a:srgbClr val="FFFFFF"/>
              </a:solidFill>
              <a:latin typeface="Arial"/>
              <a:ea typeface="+mn-ea"/>
              <a:cs typeface="+mn-cs"/>
            </a:rPr>
            <a:t>Low Risk</a:t>
          </a:r>
        </a:p>
      </dgm:t>
    </dgm:pt>
    <dgm:pt modelId="{9C1D78FF-E433-4033-B84E-3B566EBBEA01}" type="parTrans" cxnId="{D6B78E0E-4CFC-47DE-B3A0-FE0EB2616A2C}">
      <dgm:prSet/>
      <dgm:spPr>
        <a:xfrm rot="7781775">
          <a:off x="2930526" y="2391140"/>
          <a:ext cx="567045" cy="4705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F07D5A">
                <a:hueOff val="3335995"/>
                <a:satOff val="-27778"/>
                <a:lumOff val="-8824"/>
                <a:alphaOff val="0"/>
                <a:shade val="51000"/>
                <a:satMod val="130000"/>
              </a:srgbClr>
            </a:gs>
            <a:gs pos="80000">
              <a:srgbClr val="F07D5A">
                <a:hueOff val="3335995"/>
                <a:satOff val="-27778"/>
                <a:lumOff val="-8824"/>
                <a:alphaOff val="0"/>
                <a:shade val="93000"/>
                <a:satMod val="130000"/>
              </a:srgbClr>
            </a:gs>
            <a:gs pos="100000">
              <a:srgbClr val="F07D5A">
                <a:hueOff val="3335995"/>
                <a:satOff val="-27778"/>
                <a:lumOff val="-882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de-CH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46A8DE87-9F06-489C-B6AD-CBB93BB69DC9}" type="sibTrans" cxnId="{D6B78E0E-4CFC-47DE-B3A0-FE0EB2616A2C}">
      <dgm:prSet/>
      <dgm:spPr/>
      <dgm:t>
        <a:bodyPr/>
        <a:lstStyle/>
        <a:p>
          <a:endParaRPr lang="de-CH"/>
        </a:p>
      </dgm:t>
    </dgm:pt>
    <dgm:pt modelId="{7E5B5F8F-131A-403F-B2BE-64359746AEE0}" type="pres">
      <dgm:prSet presAssocID="{DF521335-85E0-4550-A7C8-3D77782FC5B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2FEE5F1-198C-4BA9-B2D3-A204A72A9062}" type="pres">
      <dgm:prSet presAssocID="{3BD58E4A-44AE-4989-9CF4-75948E45AD8B}" presName="centerShape" presStyleLbl="node0" presStyleIdx="0" presStyleCnt="1" custScaleX="176911" custScaleY="169121" custLinFactNeighborX="-2788" custLinFactNeighborY="-34082"/>
      <dgm:spPr/>
    </dgm:pt>
    <dgm:pt modelId="{B0834DFC-AB9E-4706-8CD5-E936202BA31A}" type="pres">
      <dgm:prSet presAssocID="{C9469EB8-933D-4972-BACF-C30D468FB235}" presName="parTrans" presStyleLbl="sibTrans2D1" presStyleIdx="0" presStyleCnt="3"/>
      <dgm:spPr/>
    </dgm:pt>
    <dgm:pt modelId="{E843BC4F-7B89-44DB-A3C4-4B54D080B08B}" type="pres">
      <dgm:prSet presAssocID="{C9469EB8-933D-4972-BACF-C30D468FB235}" presName="connectorText" presStyleLbl="sibTrans2D1" presStyleIdx="0" presStyleCnt="3"/>
      <dgm:spPr/>
    </dgm:pt>
    <dgm:pt modelId="{D20A4B9E-E199-4ABE-A871-90697597622F}" type="pres">
      <dgm:prSet presAssocID="{39974294-42FA-446F-8097-18692454EB93}" presName="node" presStyleLbl="node1" presStyleIdx="0" presStyleCnt="3" custRadScaleRad="101860" custRadScaleInc="197288">
        <dgm:presLayoutVars>
          <dgm:bulletEnabled val="1"/>
        </dgm:presLayoutVars>
      </dgm:prSet>
      <dgm:spPr/>
    </dgm:pt>
    <dgm:pt modelId="{BAFF19FA-9152-4307-9ED0-9FE3EDBDB954}" type="pres">
      <dgm:prSet presAssocID="{1F2DF1F0-A3B3-4ECE-94A4-3642E57DA2FA}" presName="parTrans" presStyleLbl="sibTrans2D1" presStyleIdx="1" presStyleCnt="3"/>
      <dgm:spPr/>
    </dgm:pt>
    <dgm:pt modelId="{1D4C394C-8C82-4F1C-BF06-C76E7948F7DA}" type="pres">
      <dgm:prSet presAssocID="{1F2DF1F0-A3B3-4ECE-94A4-3642E57DA2FA}" presName="connectorText" presStyleLbl="sibTrans2D1" presStyleIdx="1" presStyleCnt="3"/>
      <dgm:spPr/>
    </dgm:pt>
    <dgm:pt modelId="{32799EDF-1407-4CA5-9755-C4ADED3D8D91}" type="pres">
      <dgm:prSet presAssocID="{31A29714-508C-48EA-BA1A-D58DD2A692F3}" presName="node" presStyleLbl="node1" presStyleIdx="1" presStyleCnt="3" custScaleX="104065" custRadScaleRad="48725" custRadScaleInc="110952">
        <dgm:presLayoutVars>
          <dgm:bulletEnabled val="1"/>
        </dgm:presLayoutVars>
      </dgm:prSet>
      <dgm:spPr/>
    </dgm:pt>
    <dgm:pt modelId="{769DC8E8-80AB-439E-8B8A-A112D0AC0D14}" type="pres">
      <dgm:prSet presAssocID="{9C1D78FF-E433-4033-B84E-3B566EBBEA01}" presName="parTrans" presStyleLbl="sibTrans2D1" presStyleIdx="2" presStyleCnt="3"/>
      <dgm:spPr/>
    </dgm:pt>
    <dgm:pt modelId="{2AD0F1D7-E743-4C04-A9B7-DD6E562A08B3}" type="pres">
      <dgm:prSet presAssocID="{9C1D78FF-E433-4033-B84E-3B566EBBEA01}" presName="connectorText" presStyleLbl="sibTrans2D1" presStyleIdx="2" presStyleCnt="3"/>
      <dgm:spPr/>
    </dgm:pt>
    <dgm:pt modelId="{F3D4D099-C8C5-493C-A7A6-9955EA3677AE}" type="pres">
      <dgm:prSet presAssocID="{7C3D660F-3914-4854-9451-FA5709DBCCFD}" presName="node" presStyleLbl="node1" presStyleIdx="2" presStyleCnt="3" custRadScaleRad="114081" custRadScaleInc="7472">
        <dgm:presLayoutVars>
          <dgm:bulletEnabled val="1"/>
        </dgm:presLayoutVars>
      </dgm:prSet>
      <dgm:spPr/>
    </dgm:pt>
  </dgm:ptLst>
  <dgm:cxnLst>
    <dgm:cxn modelId="{D6B78E0E-4CFC-47DE-B3A0-FE0EB2616A2C}" srcId="{3BD58E4A-44AE-4989-9CF4-75948E45AD8B}" destId="{7C3D660F-3914-4854-9451-FA5709DBCCFD}" srcOrd="2" destOrd="0" parTransId="{9C1D78FF-E433-4033-B84E-3B566EBBEA01}" sibTransId="{46A8DE87-9F06-489C-B6AD-CBB93BB69DC9}"/>
    <dgm:cxn modelId="{290DCB11-7CB2-4728-B4E8-26ECA91CD1BB}" srcId="{DF521335-85E0-4550-A7C8-3D77782FC5B1}" destId="{3BD58E4A-44AE-4989-9CF4-75948E45AD8B}" srcOrd="0" destOrd="0" parTransId="{945377E3-9577-44B2-84BB-1F0FC1658776}" sibTransId="{BF8709AB-EBEB-4946-85B3-3B23ADA7530C}"/>
    <dgm:cxn modelId="{64020537-25FA-491F-8F35-D46E8403DE0C}" type="presOf" srcId="{1F2DF1F0-A3B3-4ECE-94A4-3642E57DA2FA}" destId="{BAFF19FA-9152-4307-9ED0-9FE3EDBDB954}" srcOrd="0" destOrd="0" presId="urn:microsoft.com/office/officeart/2005/8/layout/radial5"/>
    <dgm:cxn modelId="{7CD5BD3A-F53F-4081-AF75-11B60B1CE8F2}" type="presOf" srcId="{7C3D660F-3914-4854-9451-FA5709DBCCFD}" destId="{F3D4D099-C8C5-493C-A7A6-9955EA3677AE}" srcOrd="0" destOrd="0" presId="urn:microsoft.com/office/officeart/2005/8/layout/radial5"/>
    <dgm:cxn modelId="{DFE2E96B-EBAE-41A0-994C-85243CB657D0}" type="presOf" srcId="{9C1D78FF-E433-4033-B84E-3B566EBBEA01}" destId="{2AD0F1D7-E743-4C04-A9B7-DD6E562A08B3}" srcOrd="1" destOrd="0" presId="urn:microsoft.com/office/officeart/2005/8/layout/radial5"/>
    <dgm:cxn modelId="{C2A5CE95-85D1-47C7-889B-3301024B13CF}" type="presOf" srcId="{C9469EB8-933D-4972-BACF-C30D468FB235}" destId="{E843BC4F-7B89-44DB-A3C4-4B54D080B08B}" srcOrd="1" destOrd="0" presId="urn:microsoft.com/office/officeart/2005/8/layout/radial5"/>
    <dgm:cxn modelId="{7AE7A49D-8DA5-4DE7-9E53-3EBC611C37FD}" type="presOf" srcId="{C9469EB8-933D-4972-BACF-C30D468FB235}" destId="{B0834DFC-AB9E-4706-8CD5-E936202BA31A}" srcOrd="0" destOrd="0" presId="urn:microsoft.com/office/officeart/2005/8/layout/radial5"/>
    <dgm:cxn modelId="{3F4D78AA-2193-442E-85A7-5A7818339529}" srcId="{3BD58E4A-44AE-4989-9CF4-75948E45AD8B}" destId="{39974294-42FA-446F-8097-18692454EB93}" srcOrd="0" destOrd="0" parTransId="{C9469EB8-933D-4972-BACF-C30D468FB235}" sibTransId="{BD617542-CF29-43BF-A63A-BF1F8D1D1142}"/>
    <dgm:cxn modelId="{E40CBCAA-351F-44EC-9881-1DC7BAFE60A5}" type="presOf" srcId="{DF521335-85E0-4550-A7C8-3D77782FC5B1}" destId="{7E5B5F8F-131A-403F-B2BE-64359746AEE0}" srcOrd="0" destOrd="0" presId="urn:microsoft.com/office/officeart/2005/8/layout/radial5"/>
    <dgm:cxn modelId="{A11086B7-C437-44DA-8915-A1EB1C45EE68}" type="presOf" srcId="{31A29714-508C-48EA-BA1A-D58DD2A692F3}" destId="{32799EDF-1407-4CA5-9755-C4ADED3D8D91}" srcOrd="0" destOrd="0" presId="urn:microsoft.com/office/officeart/2005/8/layout/radial5"/>
    <dgm:cxn modelId="{BBEC32E3-7DCD-41D4-917D-B78EA8BBE679}" type="presOf" srcId="{1F2DF1F0-A3B3-4ECE-94A4-3642E57DA2FA}" destId="{1D4C394C-8C82-4F1C-BF06-C76E7948F7DA}" srcOrd="1" destOrd="0" presId="urn:microsoft.com/office/officeart/2005/8/layout/radial5"/>
    <dgm:cxn modelId="{A359D2E7-F5C3-4CA3-A129-D69730A5F17D}" type="presOf" srcId="{3BD58E4A-44AE-4989-9CF4-75948E45AD8B}" destId="{72FEE5F1-198C-4BA9-B2D3-A204A72A9062}" srcOrd="0" destOrd="0" presId="urn:microsoft.com/office/officeart/2005/8/layout/radial5"/>
    <dgm:cxn modelId="{44AE61E8-959F-4648-A965-7BD259C2B5B6}" srcId="{3BD58E4A-44AE-4989-9CF4-75948E45AD8B}" destId="{31A29714-508C-48EA-BA1A-D58DD2A692F3}" srcOrd="1" destOrd="0" parTransId="{1F2DF1F0-A3B3-4ECE-94A4-3642E57DA2FA}" sibTransId="{AE0510BC-7FA2-4101-BAB3-22D9D1058BC8}"/>
    <dgm:cxn modelId="{1AC701E9-05A5-43C0-B9D4-C8CA7487260F}" type="presOf" srcId="{39974294-42FA-446F-8097-18692454EB93}" destId="{D20A4B9E-E199-4ABE-A871-90697597622F}" srcOrd="0" destOrd="0" presId="urn:microsoft.com/office/officeart/2005/8/layout/radial5"/>
    <dgm:cxn modelId="{414415F7-2B6E-41F1-8981-561966C26177}" type="presOf" srcId="{9C1D78FF-E433-4033-B84E-3B566EBBEA01}" destId="{769DC8E8-80AB-439E-8B8A-A112D0AC0D14}" srcOrd="0" destOrd="0" presId="urn:microsoft.com/office/officeart/2005/8/layout/radial5"/>
    <dgm:cxn modelId="{0DE1C178-3BD0-468C-87E3-2252B01CDDA5}" type="presParOf" srcId="{7E5B5F8F-131A-403F-B2BE-64359746AEE0}" destId="{72FEE5F1-198C-4BA9-B2D3-A204A72A9062}" srcOrd="0" destOrd="0" presId="urn:microsoft.com/office/officeart/2005/8/layout/radial5"/>
    <dgm:cxn modelId="{428596F6-BCAC-4195-AB7D-A5ACED118888}" type="presParOf" srcId="{7E5B5F8F-131A-403F-B2BE-64359746AEE0}" destId="{B0834DFC-AB9E-4706-8CD5-E936202BA31A}" srcOrd="1" destOrd="0" presId="urn:microsoft.com/office/officeart/2005/8/layout/radial5"/>
    <dgm:cxn modelId="{941F33D7-2D9B-457C-A44C-45D280223306}" type="presParOf" srcId="{B0834DFC-AB9E-4706-8CD5-E936202BA31A}" destId="{E843BC4F-7B89-44DB-A3C4-4B54D080B08B}" srcOrd="0" destOrd="0" presId="urn:microsoft.com/office/officeart/2005/8/layout/radial5"/>
    <dgm:cxn modelId="{CDA0FC94-824B-449D-B741-92F8F351D63D}" type="presParOf" srcId="{7E5B5F8F-131A-403F-B2BE-64359746AEE0}" destId="{D20A4B9E-E199-4ABE-A871-90697597622F}" srcOrd="2" destOrd="0" presId="urn:microsoft.com/office/officeart/2005/8/layout/radial5"/>
    <dgm:cxn modelId="{001BF666-9A0C-4B61-89AA-4C9B6F979DB6}" type="presParOf" srcId="{7E5B5F8F-131A-403F-B2BE-64359746AEE0}" destId="{BAFF19FA-9152-4307-9ED0-9FE3EDBDB954}" srcOrd="3" destOrd="0" presId="urn:microsoft.com/office/officeart/2005/8/layout/radial5"/>
    <dgm:cxn modelId="{7E8C9D5D-6B55-4FC7-A239-98A75394864F}" type="presParOf" srcId="{BAFF19FA-9152-4307-9ED0-9FE3EDBDB954}" destId="{1D4C394C-8C82-4F1C-BF06-C76E7948F7DA}" srcOrd="0" destOrd="0" presId="urn:microsoft.com/office/officeart/2005/8/layout/radial5"/>
    <dgm:cxn modelId="{86F22117-8970-4200-9C57-DA40962D833D}" type="presParOf" srcId="{7E5B5F8F-131A-403F-B2BE-64359746AEE0}" destId="{32799EDF-1407-4CA5-9755-C4ADED3D8D91}" srcOrd="4" destOrd="0" presId="urn:microsoft.com/office/officeart/2005/8/layout/radial5"/>
    <dgm:cxn modelId="{BE3BA5A0-7E82-4DF8-9292-5783DCE65AC5}" type="presParOf" srcId="{7E5B5F8F-131A-403F-B2BE-64359746AEE0}" destId="{769DC8E8-80AB-439E-8B8A-A112D0AC0D14}" srcOrd="5" destOrd="0" presId="urn:microsoft.com/office/officeart/2005/8/layout/radial5"/>
    <dgm:cxn modelId="{E1D7AA27-38FB-4258-9E09-5BA1CCEEBAA6}" type="presParOf" srcId="{769DC8E8-80AB-439E-8B8A-A112D0AC0D14}" destId="{2AD0F1D7-E743-4C04-A9B7-DD6E562A08B3}" srcOrd="0" destOrd="0" presId="urn:microsoft.com/office/officeart/2005/8/layout/radial5"/>
    <dgm:cxn modelId="{0DB9AD25-5A76-4333-BC08-F843D10061DC}" type="presParOf" srcId="{7E5B5F8F-131A-403F-B2BE-64359746AEE0}" destId="{F3D4D099-C8C5-493C-A7A6-9955EA3677AE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FEE5F1-198C-4BA9-B2D3-A204A72A9062}">
      <dsp:nvSpPr>
        <dsp:cNvPr id="0" name=""/>
        <dsp:cNvSpPr/>
      </dsp:nvSpPr>
      <dsp:spPr>
        <a:xfrm>
          <a:off x="3287297" y="336220"/>
          <a:ext cx="2038240" cy="1948489"/>
        </a:xfrm>
        <a:prstGeom prst="ellipse">
          <a:avLst/>
        </a:prstGeom>
        <a:gradFill flip="none" rotWithShape="1">
          <a:gsLst>
            <a:gs pos="0">
              <a:srgbClr val="5AC3F0">
                <a:lumMod val="67000"/>
              </a:srgbClr>
            </a:gs>
            <a:gs pos="48000">
              <a:srgbClr val="5AC3F0">
                <a:lumMod val="97000"/>
                <a:lumOff val="3000"/>
              </a:srgbClr>
            </a:gs>
            <a:gs pos="100000">
              <a:srgbClr val="5AC3F0">
                <a:lumMod val="60000"/>
                <a:lumOff val="40000"/>
              </a:srgb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42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SELF</a:t>
          </a:r>
        </a:p>
      </dsp:txBody>
      <dsp:txXfrm>
        <a:off x="3585790" y="621570"/>
        <a:ext cx="1441254" cy="1377789"/>
      </dsp:txXfrm>
    </dsp:sp>
    <dsp:sp modelId="{B0834DFC-AB9E-4706-8CD5-E936202BA31A}">
      <dsp:nvSpPr>
        <dsp:cNvPr id="0" name=""/>
        <dsp:cNvSpPr/>
      </dsp:nvSpPr>
      <dsp:spPr>
        <a:xfrm rot="3045716">
          <a:off x="4985045" y="2305886"/>
          <a:ext cx="652914" cy="4705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F07D5A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07D5A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07D5A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2100" kern="120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5010980" y="2345326"/>
        <a:ext cx="511756" cy="282317"/>
      </dsp:txXfrm>
    </dsp:sp>
    <dsp:sp modelId="{D20A4B9E-E199-4ABE-A871-90697597622F}">
      <dsp:nvSpPr>
        <dsp:cNvPr id="0" name=""/>
        <dsp:cNvSpPr/>
      </dsp:nvSpPr>
      <dsp:spPr>
        <a:xfrm>
          <a:off x="5458548" y="2876518"/>
          <a:ext cx="1383903" cy="1383903"/>
        </a:xfrm>
        <a:prstGeom prst="ellipse">
          <a:avLst/>
        </a:prstGeom>
        <a:gradFill rotWithShape="0">
          <a:gsLst>
            <a:gs pos="0">
              <a:srgbClr val="F07D5A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07D5A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07D5A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6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High </a:t>
          </a:r>
          <a:r>
            <a:rPr lang="de-CH" sz="16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risk</a:t>
          </a:r>
          <a:endParaRPr lang="de-CH" sz="16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5661216" y="3079186"/>
        <a:ext cx="978567" cy="978567"/>
      </dsp:txXfrm>
    </dsp:sp>
    <dsp:sp modelId="{BAFF19FA-9152-4307-9ED0-9FE3EDBDB954}">
      <dsp:nvSpPr>
        <dsp:cNvPr id="0" name=""/>
        <dsp:cNvSpPr/>
      </dsp:nvSpPr>
      <dsp:spPr>
        <a:xfrm rot="5399999">
          <a:off x="4149586" y="2336476"/>
          <a:ext cx="313662" cy="4705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F07D5A">
                <a:hueOff val="1667997"/>
                <a:satOff val="-13889"/>
                <a:lumOff val="-4412"/>
                <a:alphaOff val="0"/>
                <a:shade val="51000"/>
                <a:satMod val="130000"/>
              </a:srgbClr>
            </a:gs>
            <a:gs pos="80000">
              <a:srgbClr val="F07D5A">
                <a:hueOff val="1667997"/>
                <a:satOff val="-13889"/>
                <a:lumOff val="-4412"/>
                <a:alphaOff val="0"/>
                <a:shade val="93000"/>
                <a:satMod val="130000"/>
              </a:srgbClr>
            </a:gs>
            <a:gs pos="100000">
              <a:srgbClr val="F07D5A">
                <a:hueOff val="1667997"/>
                <a:satOff val="-13889"/>
                <a:lumOff val="-441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2100" kern="120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4196635" y="2383532"/>
        <a:ext cx="219563" cy="282317"/>
      </dsp:txXfrm>
    </dsp:sp>
    <dsp:sp modelId="{32799EDF-1407-4CA5-9755-C4ADED3D8D91}">
      <dsp:nvSpPr>
        <dsp:cNvPr id="0" name=""/>
        <dsp:cNvSpPr/>
      </dsp:nvSpPr>
      <dsp:spPr>
        <a:xfrm>
          <a:off x="3586338" y="2876525"/>
          <a:ext cx="1440159" cy="1383903"/>
        </a:xfrm>
        <a:prstGeom prst="ellipse">
          <a:avLst/>
        </a:prstGeom>
        <a:gradFill rotWithShape="0">
          <a:gsLst>
            <a:gs pos="0">
              <a:srgbClr val="F07D5A">
                <a:hueOff val="1667997"/>
                <a:satOff val="-13889"/>
                <a:lumOff val="-4412"/>
                <a:alphaOff val="0"/>
                <a:shade val="51000"/>
                <a:satMod val="130000"/>
              </a:srgbClr>
            </a:gs>
            <a:gs pos="80000">
              <a:srgbClr val="F07D5A">
                <a:hueOff val="1667997"/>
                <a:satOff val="-13889"/>
                <a:lumOff val="-4412"/>
                <a:alphaOff val="0"/>
                <a:shade val="93000"/>
                <a:satMod val="130000"/>
              </a:srgbClr>
            </a:gs>
            <a:gs pos="100000">
              <a:srgbClr val="F07D5A">
                <a:hueOff val="1667997"/>
                <a:satOff val="-13889"/>
                <a:lumOff val="-441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Moderate</a:t>
          </a:r>
          <a:r>
            <a:rPr lang="de-CH" sz="17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Risk</a:t>
          </a:r>
        </a:p>
      </dsp:txBody>
      <dsp:txXfrm>
        <a:off x="3797244" y="3079193"/>
        <a:ext cx="1018347" cy="978567"/>
      </dsp:txXfrm>
    </dsp:sp>
    <dsp:sp modelId="{769DC8E8-80AB-439E-8B8A-A112D0AC0D14}">
      <dsp:nvSpPr>
        <dsp:cNvPr id="0" name=""/>
        <dsp:cNvSpPr/>
      </dsp:nvSpPr>
      <dsp:spPr>
        <a:xfrm rot="7781775">
          <a:off x="2943284" y="2312075"/>
          <a:ext cx="672795" cy="4705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F07D5A">
                <a:hueOff val="3335995"/>
                <a:satOff val="-27778"/>
                <a:lumOff val="-8824"/>
                <a:alphaOff val="0"/>
                <a:shade val="51000"/>
                <a:satMod val="130000"/>
              </a:srgbClr>
            </a:gs>
            <a:gs pos="80000">
              <a:srgbClr val="F07D5A">
                <a:hueOff val="3335995"/>
                <a:satOff val="-27778"/>
                <a:lumOff val="-8824"/>
                <a:alphaOff val="0"/>
                <a:shade val="93000"/>
                <a:satMod val="130000"/>
              </a:srgbClr>
            </a:gs>
            <a:gs pos="100000">
              <a:srgbClr val="F07D5A">
                <a:hueOff val="3335995"/>
                <a:satOff val="-27778"/>
                <a:lumOff val="-882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2100" kern="120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 rot="10800000">
        <a:off x="3058943" y="2351874"/>
        <a:ext cx="531637" cy="282317"/>
      </dsp:txXfrm>
    </dsp:sp>
    <dsp:sp modelId="{F3D4D099-C8C5-493C-A7A6-9955EA3677AE}">
      <dsp:nvSpPr>
        <dsp:cNvPr id="0" name=""/>
        <dsp:cNvSpPr/>
      </dsp:nvSpPr>
      <dsp:spPr>
        <a:xfrm>
          <a:off x="1728204" y="2890829"/>
          <a:ext cx="1383903" cy="1383903"/>
        </a:xfrm>
        <a:prstGeom prst="ellipse">
          <a:avLst/>
        </a:prstGeom>
        <a:gradFill rotWithShape="0">
          <a:gsLst>
            <a:gs pos="0">
              <a:srgbClr val="F07D5A">
                <a:hueOff val="3335995"/>
                <a:satOff val="-27778"/>
                <a:lumOff val="-8824"/>
                <a:alphaOff val="0"/>
                <a:shade val="51000"/>
                <a:satMod val="130000"/>
              </a:srgbClr>
            </a:gs>
            <a:gs pos="80000">
              <a:srgbClr val="F07D5A">
                <a:hueOff val="3335995"/>
                <a:satOff val="-27778"/>
                <a:lumOff val="-8824"/>
                <a:alphaOff val="0"/>
                <a:shade val="93000"/>
                <a:satMod val="130000"/>
              </a:srgbClr>
            </a:gs>
            <a:gs pos="100000">
              <a:srgbClr val="F07D5A">
                <a:hueOff val="3335995"/>
                <a:satOff val="-27778"/>
                <a:lumOff val="-882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Low Risk</a:t>
          </a:r>
        </a:p>
      </dsp:txBody>
      <dsp:txXfrm>
        <a:off x="1930872" y="3093497"/>
        <a:ext cx="978567" cy="978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7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65EB3-AAB8-447B-9DB8-7282C93B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6C8443-7A95-4858-96BB-1A1D7EBE5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4B78E66-D79C-42BE-B928-87F19A646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D1D6C6-637C-44C7-ADE7-FFBE085BC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7AFAF3-C89C-4568-89EB-D593517DD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FG BERE SIM I 4.5.2021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30B0069-7C00-4BA1-9BFC-90DF6F8AC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A4FA-9E81-49D7-8D5F-6637F233E3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578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B0FDCA-5184-41EB-8AC1-72C78E96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F39C57D-F437-4B40-B5B2-1478E43E30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DD39BF-1DEB-4C50-BD4C-F4AAA17F6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C3E89C1-1029-41C0-B61A-A6C5D082B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841AC59-5B79-48B0-959C-7C577B83B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FG BERE SIM I 4.5.2021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C5461D9-426E-4B1A-BBC6-2DD2D0C6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A4FA-9E81-49D7-8D5F-6637F233E3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2842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BA4F8-4C09-4ABF-B74C-0C86F676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AF76BA-3425-4C67-8AFE-874E06229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52EB0E-45FD-4F6C-924E-35DCB762F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9DB8AD-5145-40CE-82DA-6DA52F548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FG BERE SIM I 4.5.2021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89CB34-F1BA-4A0F-901C-8268E918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A4FA-9E81-49D7-8D5F-6637F233E3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938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A2E1E35-7EF5-488B-AAB8-64F013919B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F60E3BF-FFB8-4517-8F7E-BA85A8B7F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DE3EC9-D1C1-4136-975D-C738461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3789E8-E1ED-451D-A037-E3B704F4A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FG BERE SIM I 4.5.2021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8631D5-D8D5-4EB0-977A-35685F87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A4FA-9E81-49D7-8D5F-6637F233E3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4141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A35F2-7595-4779-9180-596D2E72BBB9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A155BAD-5C25-40A7-8727-1B1E570D77E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D617E98-5641-4B2D-A638-1322515D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D1C7DE-B541-421A-ACB0-2B75D3F824F9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035" y="67353"/>
            <a:ext cx="2197924" cy="595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8820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489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A35F2-7595-4779-9180-596D2E72BBB9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A155BAD-5C25-40A7-8727-1B1E570D77E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D617E98-5641-4B2D-A638-1322515D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D1C7DE-B541-421A-ACB0-2B75D3F824F9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035" y="67353"/>
            <a:ext cx="2197924" cy="595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773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7882F1-C50D-4D3F-82A5-BC8AC6050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E4F390-25FD-433A-A948-A068C0DE9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BFA39F-0C48-40F7-9747-B017C0B76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0ED130-3A60-4637-BC42-1249B7362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FG BERE SIM I 4.5.2021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13B519-9769-42AD-83F6-D2EACDC69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A4FA-9E81-49D7-8D5F-6637F233E3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05774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551019-BCED-4912-9C7A-8E05D42B1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D61DB72-1A0C-43D7-8AE3-A6AD7189B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31E59A-655C-4D59-AC51-598490D9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45F65C-159C-42FA-9A28-F583BA6A2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FG BERE SIM I 4.5.2021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89BFB2-5254-40BE-8FC8-CF4B649C5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A4FA-9E81-49D7-8D5F-6637F233E3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998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680749-DA2A-41E0-ACAF-4F8759BB2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1A8F1F-EFB9-4893-A627-3DB943B0C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3C9BFC-E6E9-47C5-A2CC-994D9C9F7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FE7300-46E6-4B9C-BD46-4E39E0295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FG BERE SIM I 4.5.2021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1993BC-A8E5-446C-A9BC-F08C259B9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A4FA-9E81-49D7-8D5F-6637F233E3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2880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7550C7-DC6D-46E8-9C40-2C42D5107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918FFA-90AE-4546-B575-D7B3DAFCF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8963F92-9071-47DF-913F-CBB186602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CD87266-08E5-4E33-AC2A-EC230999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290F755-8C40-4CE9-8AA8-4347C2AAC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FG BERE SIM I 4.5.2021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BD2F5CF-61BD-41C8-8C6D-9BFF99CA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A4FA-9E81-49D7-8D5F-6637F233E3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6710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41C0BF-CB85-41BF-8F82-FB85CE502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1C42F2-E8B7-477F-AFA6-2A62FE43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E48A8BD-CEE9-4034-ABBF-28A5F97F0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563777F-FFEE-40DD-8E51-9D0F92005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CA3C6A2-8747-4968-B7F9-2B93B6FB9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47B7553-4A88-43A0-BA15-2176CE6E7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FC4E3BE-0F40-4481-B2B6-DA205A5A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FG BERE SIM I 4.5.2021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0E512B9-FB2D-469C-BF3A-BF66F41D1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A4FA-9E81-49D7-8D5F-6637F233E3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8738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8B5A0C-14D6-456A-9C6D-2ACB5D450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7B6CDC2-CFFD-4192-A0F2-E02ED7F82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C79D001-EC61-4464-8902-76F7C2C2B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FG BERE SIM I 4.5.2021</a:t>
            </a: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0E46A0-5340-477C-817A-69B449C92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A4FA-9E81-49D7-8D5F-6637F233E3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0904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6BBFB09-82E6-4D05-88EC-8BB05C85D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2946450-A635-4E32-B4F7-1B247C4FD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FG BERE SIM I 4.5.2021</a:t>
            </a:r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FC2CB0-4BEE-4C3A-B33B-90F048176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A4FA-9E81-49D7-8D5F-6637F233E3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96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A44A357-9064-409E-B3A6-FC9C57F0E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77A525-F6D5-4A6E-82CC-73FCF66F8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F0E131-C4EA-4BE1-8090-F5F1A3A86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CD028F-E7AE-4983-99D6-E6574A08F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Kick-off FG BERE SIM 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3FD9D3-582E-413D-B568-65AE8D557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1A4FA-9E81-49D7-8D5F-6637F233E3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380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" Type="http://schemas.openxmlformats.org/officeDocument/2006/relationships/image" Target="../media/image28.svg"/><Relationship Id="rId21" Type="http://schemas.openxmlformats.org/officeDocument/2006/relationships/image" Target="../media/image46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23" Type="http://schemas.openxmlformats.org/officeDocument/2006/relationships/image" Target="../media/image48.sv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2891-022-05208-w" TargetMode="External"/><Relationship Id="rId2" Type="http://schemas.openxmlformats.org/officeDocument/2006/relationships/hyperlink" Target="https://form.zas.admin.ch/orbeon/fr/IV/003_001_v1/new" TargetMode="Externa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doi-org.ezproxy.ub.unimaas.nl/10.1007/s10926-017-9717-y" TargetMode="External"/><Relationship Id="rId4" Type="http://schemas.openxmlformats.org/officeDocument/2006/relationships/hyperlink" Target="https://doi-org.ezproxy.ub.unimaas.nl/10.1016%2FS0140-6736(11)60937-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7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9BC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905" y="1396186"/>
            <a:ext cx="961784" cy="38090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380905" y="485058"/>
            <a:ext cx="6703924" cy="7301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5751"/>
              </a:lnSpc>
              <a:buNone/>
            </a:pPr>
            <a:r>
              <a:rPr lang="en-US" sz="5063" kern="0" spc="203" dirty="0">
                <a:solidFill>
                  <a:srgbClr val="000000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SELF* WORKSHOP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0" y="6494426"/>
            <a:ext cx="12188952" cy="361860"/>
          </a:xfrm>
          <a:prstGeom prst="rect">
            <a:avLst/>
          </a:prstGeom>
          <a:solidFill>
            <a:srgbClr val="000000">
              <a:alpha val="80000"/>
            </a:srgbClr>
          </a:solidFill>
        </p:spPr>
      </p:sp>
      <p:sp>
        <p:nvSpPr>
          <p:cNvPr id="5" name="Object 4"/>
          <p:cNvSpPr/>
          <p:nvPr/>
        </p:nvSpPr>
        <p:spPr>
          <a:xfrm>
            <a:off x="476131" y="6597304"/>
            <a:ext cx="6337303" cy="14938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177"/>
              </a:lnSpc>
              <a:buNone/>
            </a:pPr>
            <a:r>
              <a:rPr lang="en-US" sz="829" kern="0" spc="17" dirty="0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*Selbsteinschätzung der funktionellen Leistungsfähigkeit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l="13248" t="20053" r="13248" b="20053"/>
          <a:stretch/>
        </p:blipFill>
        <p:spPr>
          <a:xfrm>
            <a:off x="0" y="1742639"/>
            <a:ext cx="12188952" cy="4751787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102633" y="380905"/>
            <a:ext cx="1553053" cy="2856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A35F2-7595-4779-9180-596D2E72BBB9}" type="slidenum">
              <a:rPr lang="de-CH" smtClean="0"/>
              <a:pPr>
                <a:defRPr/>
              </a:pPr>
              <a:t>10</a:t>
            </a:fld>
            <a:endParaRPr lang="de-CH" dirty="0"/>
          </a:p>
        </p:txBody>
      </p:sp>
      <p:sp>
        <p:nvSpPr>
          <p:cNvPr id="8" name="Titel 3"/>
          <p:cNvSpPr>
            <a:spLocks noGrp="1"/>
          </p:cNvSpPr>
          <p:nvPr>
            <p:ph type="title"/>
          </p:nvPr>
        </p:nvSpPr>
        <p:spPr>
          <a:xfrm>
            <a:off x="8241536" y="618513"/>
            <a:ext cx="3238040" cy="1325563"/>
          </a:xfrm>
        </p:spPr>
        <p:txBody>
          <a:bodyPr/>
          <a:lstStyle/>
          <a:p>
            <a:r>
              <a:rPr lang="de-CH" dirty="0"/>
              <a:t>Fallbeispiel 2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4" y="-1"/>
            <a:ext cx="7898876" cy="6721475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4493049" y="476861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/>
          <p:cNvSpPr/>
          <p:nvPr/>
        </p:nvSpPr>
        <p:spPr>
          <a:xfrm>
            <a:off x="6602180" y="659040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Ellipse 13"/>
          <p:cNvSpPr/>
          <p:nvPr/>
        </p:nvSpPr>
        <p:spPr>
          <a:xfrm>
            <a:off x="6602180" y="988295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Ellipse 14"/>
          <p:cNvSpPr/>
          <p:nvPr/>
        </p:nvSpPr>
        <p:spPr>
          <a:xfrm>
            <a:off x="5210980" y="1198799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/>
          <p:cNvSpPr/>
          <p:nvPr/>
        </p:nvSpPr>
        <p:spPr>
          <a:xfrm>
            <a:off x="5881173" y="1517105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16"/>
          <p:cNvSpPr/>
          <p:nvPr/>
        </p:nvSpPr>
        <p:spPr>
          <a:xfrm>
            <a:off x="5881173" y="1714238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Ellipse 17"/>
          <p:cNvSpPr/>
          <p:nvPr/>
        </p:nvSpPr>
        <p:spPr>
          <a:xfrm>
            <a:off x="5210980" y="2045915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Ellipse 18"/>
          <p:cNvSpPr/>
          <p:nvPr/>
        </p:nvSpPr>
        <p:spPr>
          <a:xfrm>
            <a:off x="5881173" y="2232031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Ellipse 19"/>
          <p:cNvSpPr/>
          <p:nvPr/>
        </p:nvSpPr>
        <p:spPr>
          <a:xfrm>
            <a:off x="4526098" y="2497606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Ellipse 20"/>
          <p:cNvSpPr/>
          <p:nvPr/>
        </p:nvSpPr>
        <p:spPr>
          <a:xfrm>
            <a:off x="5210980" y="2703630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Ellipse 21"/>
          <p:cNvSpPr/>
          <p:nvPr/>
        </p:nvSpPr>
        <p:spPr>
          <a:xfrm>
            <a:off x="5884067" y="3216390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Ellipse 22"/>
          <p:cNvSpPr/>
          <p:nvPr/>
        </p:nvSpPr>
        <p:spPr>
          <a:xfrm>
            <a:off x="5881173" y="3466780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Ellipse 23"/>
          <p:cNvSpPr/>
          <p:nvPr/>
        </p:nvSpPr>
        <p:spPr>
          <a:xfrm>
            <a:off x="5202857" y="3764546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Ellipse 24"/>
          <p:cNvSpPr/>
          <p:nvPr/>
        </p:nvSpPr>
        <p:spPr>
          <a:xfrm>
            <a:off x="5881173" y="4204686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Ellipse 25"/>
          <p:cNvSpPr/>
          <p:nvPr/>
        </p:nvSpPr>
        <p:spPr>
          <a:xfrm>
            <a:off x="5194734" y="3943689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7" name="Ellipse 26"/>
          <p:cNvSpPr/>
          <p:nvPr/>
        </p:nvSpPr>
        <p:spPr>
          <a:xfrm>
            <a:off x="5194734" y="4410467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8" name="Ellipse 27"/>
          <p:cNvSpPr/>
          <p:nvPr/>
        </p:nvSpPr>
        <p:spPr>
          <a:xfrm>
            <a:off x="5884069" y="4686824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9" name="Ellipse 28"/>
          <p:cNvSpPr/>
          <p:nvPr/>
        </p:nvSpPr>
        <p:spPr>
          <a:xfrm>
            <a:off x="7282151" y="4869003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Ellipse 29"/>
          <p:cNvSpPr/>
          <p:nvPr/>
        </p:nvSpPr>
        <p:spPr>
          <a:xfrm>
            <a:off x="6602180" y="5176541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1" name="Ellipse 30"/>
          <p:cNvSpPr/>
          <p:nvPr/>
        </p:nvSpPr>
        <p:spPr>
          <a:xfrm>
            <a:off x="5194734" y="5383791"/>
            <a:ext cx="198304" cy="1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2" name="Textfeld 31"/>
          <p:cNvSpPr txBox="1"/>
          <p:nvPr/>
        </p:nvSpPr>
        <p:spPr>
          <a:xfrm>
            <a:off x="4459999" y="5565970"/>
            <a:ext cx="462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5161684" y="5565970"/>
            <a:ext cx="462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5848123" y="5583019"/>
            <a:ext cx="462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6569130" y="5565970"/>
            <a:ext cx="462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227627" y="5583019"/>
            <a:ext cx="462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4459999" y="6225011"/>
            <a:ext cx="46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5070655" y="6223685"/>
            <a:ext cx="46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5763981" y="6212286"/>
            <a:ext cx="46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6532017" y="6212286"/>
            <a:ext cx="46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7149237" y="6212286"/>
            <a:ext cx="46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44" name="Inhaltsplatzhalter 2"/>
          <p:cNvSpPr>
            <a:spLocks noGrp="1"/>
          </p:cNvSpPr>
          <p:nvPr>
            <p:ph sz="quarter" idx="11"/>
          </p:nvPr>
        </p:nvSpPr>
        <p:spPr>
          <a:xfrm>
            <a:off x="7976576" y="2497605"/>
            <a:ext cx="3343456" cy="3406919"/>
          </a:xfrm>
        </p:spPr>
        <p:txBody>
          <a:bodyPr>
            <a:normAutofit/>
          </a:bodyPr>
          <a:lstStyle/>
          <a:p>
            <a:r>
              <a:rPr lang="de-CH" dirty="0"/>
              <a:t>Auswertung?</a:t>
            </a:r>
          </a:p>
          <a:p>
            <a:endParaRPr lang="de-CH" dirty="0"/>
          </a:p>
          <a:p>
            <a:r>
              <a:rPr lang="de-CH" dirty="0"/>
              <a:t>Intervention?</a:t>
            </a:r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5447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A35F2-7595-4779-9180-596D2E72BBB9}" type="slidenum">
              <a:rPr lang="de-CH" smtClean="0"/>
              <a:pPr>
                <a:defRPr/>
              </a:pPr>
              <a:t>11</a:t>
            </a:fld>
            <a:endParaRPr lang="de-CH" dirty="0"/>
          </a:p>
        </p:txBody>
      </p:sp>
      <p:graphicFrame>
        <p:nvGraphicFramePr>
          <p:cNvPr id="9" name="Tabelle 10">
            <a:extLst>
              <a:ext uri="{FF2B5EF4-FFF2-40B4-BE49-F238E27FC236}">
                <a16:creationId xmlns:a16="http://schemas.microsoft.com/office/drawing/2014/main" id="{4F53F898-1DBF-4D3C-AD18-B824D72E3D39}"/>
              </a:ext>
            </a:extLst>
          </p:cNvPr>
          <p:cNvGraphicFramePr>
            <a:graphicFrameLocks noGrp="1"/>
          </p:cNvGraphicFramePr>
          <p:nvPr/>
        </p:nvGraphicFramePr>
        <p:xfrm>
          <a:off x="1226654" y="646404"/>
          <a:ext cx="9332464" cy="57900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3116">
                  <a:extLst>
                    <a:ext uri="{9D8B030D-6E8A-4147-A177-3AD203B41FA5}">
                      <a16:colId xmlns:a16="http://schemas.microsoft.com/office/drawing/2014/main" val="4283822218"/>
                    </a:ext>
                  </a:extLst>
                </a:gridCol>
                <a:gridCol w="2333116">
                  <a:extLst>
                    <a:ext uri="{9D8B030D-6E8A-4147-A177-3AD203B41FA5}">
                      <a16:colId xmlns:a16="http://schemas.microsoft.com/office/drawing/2014/main" val="2297166861"/>
                    </a:ext>
                  </a:extLst>
                </a:gridCol>
                <a:gridCol w="2333116">
                  <a:extLst>
                    <a:ext uri="{9D8B030D-6E8A-4147-A177-3AD203B41FA5}">
                      <a16:colId xmlns:a16="http://schemas.microsoft.com/office/drawing/2014/main" val="2582903135"/>
                    </a:ext>
                  </a:extLst>
                </a:gridCol>
                <a:gridCol w="2333116">
                  <a:extLst>
                    <a:ext uri="{9D8B030D-6E8A-4147-A177-3AD203B41FA5}">
                      <a16:colId xmlns:a16="http://schemas.microsoft.com/office/drawing/2014/main" val="776705777"/>
                    </a:ext>
                  </a:extLst>
                </a:gridCol>
              </a:tblGrid>
              <a:tr h="1447504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Arbeitsbelastung</a:t>
                      </a:r>
                      <a:endParaRPr lang="de-CH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Physische Belastung aus FCE (EFL)</a:t>
                      </a:r>
                      <a:endParaRPr lang="de-CH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Selbst-einschätzung der funktionellen Leistungsfähigkeit</a:t>
                      </a:r>
                      <a:endParaRPr lang="de-CH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Prognose</a:t>
                      </a:r>
                    </a:p>
                    <a:p>
                      <a:pPr algn="ctr"/>
                      <a:r>
                        <a:rPr lang="de-DE" sz="2000" b="1" dirty="0"/>
                        <a:t>Zurück zur Arbeit?</a:t>
                      </a:r>
                      <a:endParaRPr lang="de-CH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7189672"/>
                  </a:ext>
                </a:extLst>
              </a:tr>
              <a:tr h="1447504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8798970"/>
                  </a:ext>
                </a:extLst>
              </a:tr>
              <a:tr h="1447504">
                <a:tc>
                  <a:txBody>
                    <a:bodyPr/>
                    <a:lstStyle/>
                    <a:p>
                      <a:endParaRPr lang="de-CH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789310"/>
                  </a:ext>
                </a:extLst>
              </a:tr>
              <a:tr h="1447504">
                <a:tc>
                  <a:txBody>
                    <a:bodyPr/>
                    <a:lstStyle/>
                    <a:p>
                      <a:endParaRPr lang="de-CH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1970528"/>
                  </a:ext>
                </a:extLst>
              </a:tr>
            </a:tbl>
          </a:graphicData>
        </a:graphic>
      </p:graphicFrame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CC697D1-62FA-42C3-80F4-96C15366C9AB}"/>
              </a:ext>
            </a:extLst>
          </p:cNvPr>
          <p:cNvGrpSpPr/>
          <p:nvPr/>
        </p:nvGrpSpPr>
        <p:grpSpPr>
          <a:xfrm>
            <a:off x="1552813" y="2044050"/>
            <a:ext cx="1778644" cy="1642272"/>
            <a:chOff x="1524821" y="2311844"/>
            <a:chExt cx="1778644" cy="1642272"/>
          </a:xfrm>
        </p:grpSpPr>
        <p:pic>
          <p:nvPicPr>
            <p:cNvPr id="11" name="Grafik 10" descr="Arbeit">
              <a:extLst>
                <a:ext uri="{FF2B5EF4-FFF2-40B4-BE49-F238E27FC236}">
                  <a16:creationId xmlns:a16="http://schemas.microsoft.com/office/drawing/2014/main" id="{EDC03AE3-575C-4776-B369-DE594195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27317" y="2311844"/>
              <a:ext cx="818277" cy="818277"/>
            </a:xfrm>
            <a:prstGeom prst="rect">
              <a:avLst/>
            </a:prstGeom>
          </p:spPr>
        </p:pic>
        <p:pic>
          <p:nvPicPr>
            <p:cNvPr id="12" name="Grafik 11" descr="Büroarbeiter">
              <a:extLst>
                <a:ext uri="{FF2B5EF4-FFF2-40B4-BE49-F238E27FC236}">
                  <a16:creationId xmlns:a16="http://schemas.microsoft.com/office/drawing/2014/main" id="{79E5C7D5-E305-4EC2-AC7D-480FB6847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24821" y="2977850"/>
              <a:ext cx="914400" cy="914400"/>
            </a:xfrm>
            <a:prstGeom prst="rect">
              <a:avLst/>
            </a:prstGeom>
          </p:spPr>
        </p:pic>
        <p:pic>
          <p:nvPicPr>
            <p:cNvPr id="13" name="Grafik 12" descr="Bauarbeiter">
              <a:extLst>
                <a:ext uri="{FF2B5EF4-FFF2-40B4-BE49-F238E27FC236}">
                  <a16:creationId xmlns:a16="http://schemas.microsoft.com/office/drawing/2014/main" id="{713BAA41-D242-49D1-9BD9-86A2A65A7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89065" y="2359864"/>
              <a:ext cx="914400" cy="914400"/>
            </a:xfrm>
            <a:prstGeom prst="rect">
              <a:avLst/>
            </a:prstGeom>
          </p:spPr>
        </p:pic>
        <p:pic>
          <p:nvPicPr>
            <p:cNvPr id="14" name="Grafik 13" descr="Schubkarre">
              <a:extLst>
                <a:ext uri="{FF2B5EF4-FFF2-40B4-BE49-F238E27FC236}">
                  <a16:creationId xmlns:a16="http://schemas.microsoft.com/office/drawing/2014/main" id="{77C42EFD-45C3-4DCC-9F2C-F0FD92714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308180" y="3039716"/>
              <a:ext cx="914400" cy="914400"/>
            </a:xfrm>
            <a:prstGeom prst="rect">
              <a:avLst/>
            </a:prstGeom>
          </p:spPr>
        </p:pic>
      </p:grpSp>
      <p:pic>
        <p:nvPicPr>
          <p:cNvPr id="15" name="Grafik 14" descr="Trauriges Gesicht mit einfarbiger Füllung">
            <a:extLst>
              <a:ext uri="{FF2B5EF4-FFF2-40B4-BE49-F238E27FC236}">
                <a16:creationId xmlns:a16="http://schemas.microsoft.com/office/drawing/2014/main" id="{AB5F7A3F-AF05-4163-9864-876BE17430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15486" y="2113460"/>
            <a:ext cx="1348662" cy="1348662"/>
          </a:xfrm>
          <a:prstGeom prst="rect">
            <a:avLst/>
          </a:prstGeom>
        </p:spPr>
      </p:pic>
      <p:pic>
        <p:nvPicPr>
          <p:cNvPr id="16" name="Grafik 15" descr="Lachendes Gesicht mit einfarbiger Füllung">
            <a:extLst>
              <a:ext uri="{FF2B5EF4-FFF2-40B4-BE49-F238E27FC236}">
                <a16:creationId xmlns:a16="http://schemas.microsoft.com/office/drawing/2014/main" id="{2F158E44-A579-4DE7-A11C-F38B7AD4CB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95715" y="5040514"/>
            <a:ext cx="1310997" cy="1310997"/>
          </a:xfrm>
          <a:prstGeom prst="rect">
            <a:avLst/>
          </a:prstGeom>
        </p:spPr>
      </p:pic>
      <p:pic>
        <p:nvPicPr>
          <p:cNvPr id="17" name="Grafik 16" descr="Trauriges Gesicht mit einfarbiger Füllung">
            <a:extLst>
              <a:ext uri="{FF2B5EF4-FFF2-40B4-BE49-F238E27FC236}">
                <a16:creationId xmlns:a16="http://schemas.microsoft.com/office/drawing/2014/main" id="{F462C846-3F1F-47A3-B7CF-41A74E2C79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45646" y="2113460"/>
            <a:ext cx="1348662" cy="1348662"/>
          </a:xfrm>
          <a:prstGeom prst="rect">
            <a:avLst/>
          </a:prstGeom>
        </p:spPr>
      </p:pic>
      <p:pic>
        <p:nvPicPr>
          <p:cNvPr id="18" name="Grafik 17" descr="Trauriges Gesicht mit einfarbiger Füllung">
            <a:extLst>
              <a:ext uri="{FF2B5EF4-FFF2-40B4-BE49-F238E27FC236}">
                <a16:creationId xmlns:a16="http://schemas.microsoft.com/office/drawing/2014/main" id="{10D622EF-CDB7-4285-8E67-712176BD81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58050" y="2139657"/>
            <a:ext cx="1348662" cy="1348662"/>
          </a:xfrm>
          <a:prstGeom prst="rect">
            <a:avLst/>
          </a:prstGeom>
        </p:spPr>
      </p:pic>
      <p:pic>
        <p:nvPicPr>
          <p:cNvPr id="19" name="Grafik 18" descr="Trauriges Gesicht mit einfarbiger Füllung">
            <a:extLst>
              <a:ext uri="{FF2B5EF4-FFF2-40B4-BE49-F238E27FC236}">
                <a16:creationId xmlns:a16="http://schemas.microsoft.com/office/drawing/2014/main" id="{77B88C3F-674D-47FD-84C7-EE37AC8909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42948" y="5002849"/>
            <a:ext cx="1348662" cy="1348662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5D6BDB1-7191-4417-8669-0F97AD2B5193}"/>
              </a:ext>
            </a:extLst>
          </p:cNvPr>
          <p:cNvGrpSpPr/>
          <p:nvPr/>
        </p:nvGrpSpPr>
        <p:grpSpPr>
          <a:xfrm>
            <a:off x="1476216" y="4956674"/>
            <a:ext cx="1778644" cy="1642272"/>
            <a:chOff x="1524821" y="2311844"/>
            <a:chExt cx="1778644" cy="1642272"/>
          </a:xfrm>
        </p:grpSpPr>
        <p:pic>
          <p:nvPicPr>
            <p:cNvPr id="21" name="Grafik 20" descr="Arbeit">
              <a:extLst>
                <a:ext uri="{FF2B5EF4-FFF2-40B4-BE49-F238E27FC236}">
                  <a16:creationId xmlns:a16="http://schemas.microsoft.com/office/drawing/2014/main" id="{911E9FE9-0414-4689-93F1-1F8D2754B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27317" y="2311844"/>
              <a:ext cx="818277" cy="818277"/>
            </a:xfrm>
            <a:prstGeom prst="rect">
              <a:avLst/>
            </a:prstGeom>
          </p:spPr>
        </p:pic>
        <p:pic>
          <p:nvPicPr>
            <p:cNvPr id="22" name="Grafik 21" descr="Büroarbeiter">
              <a:extLst>
                <a:ext uri="{FF2B5EF4-FFF2-40B4-BE49-F238E27FC236}">
                  <a16:creationId xmlns:a16="http://schemas.microsoft.com/office/drawing/2014/main" id="{0A4BDE24-D8CC-486E-A014-96C878CF1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524821" y="2977850"/>
              <a:ext cx="914400" cy="914400"/>
            </a:xfrm>
            <a:prstGeom prst="rect">
              <a:avLst/>
            </a:prstGeom>
          </p:spPr>
        </p:pic>
        <p:pic>
          <p:nvPicPr>
            <p:cNvPr id="23" name="Grafik 22" descr="Bauarbeiter">
              <a:extLst>
                <a:ext uri="{FF2B5EF4-FFF2-40B4-BE49-F238E27FC236}">
                  <a16:creationId xmlns:a16="http://schemas.microsoft.com/office/drawing/2014/main" id="{9D0448DA-CD6C-4A89-A262-BDD2DAA3B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389065" y="2359864"/>
              <a:ext cx="914400" cy="914400"/>
            </a:xfrm>
            <a:prstGeom prst="rect">
              <a:avLst/>
            </a:prstGeom>
          </p:spPr>
        </p:pic>
        <p:pic>
          <p:nvPicPr>
            <p:cNvPr id="24" name="Grafik 23" descr="Schubkarre">
              <a:extLst>
                <a:ext uri="{FF2B5EF4-FFF2-40B4-BE49-F238E27FC236}">
                  <a16:creationId xmlns:a16="http://schemas.microsoft.com/office/drawing/2014/main" id="{6232847F-236A-4BC6-9A93-63D293218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308180" y="3039716"/>
              <a:ext cx="914400" cy="914400"/>
            </a:xfrm>
            <a:prstGeom prst="rect">
              <a:avLst/>
            </a:prstGeom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C46167B-D72E-46CC-B6C8-4570426CD9BB}"/>
              </a:ext>
            </a:extLst>
          </p:cNvPr>
          <p:cNvGrpSpPr/>
          <p:nvPr/>
        </p:nvGrpSpPr>
        <p:grpSpPr>
          <a:xfrm>
            <a:off x="1555629" y="3524372"/>
            <a:ext cx="1778644" cy="1642272"/>
            <a:chOff x="1524821" y="2311844"/>
            <a:chExt cx="1778644" cy="1642272"/>
          </a:xfrm>
        </p:grpSpPr>
        <p:pic>
          <p:nvPicPr>
            <p:cNvPr id="26" name="Grafik 25" descr="Arbeit">
              <a:extLst>
                <a:ext uri="{FF2B5EF4-FFF2-40B4-BE49-F238E27FC236}">
                  <a16:creationId xmlns:a16="http://schemas.microsoft.com/office/drawing/2014/main" id="{8629DA8E-8C6D-4D98-8844-659695E12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27317" y="2311844"/>
              <a:ext cx="818277" cy="818277"/>
            </a:xfrm>
            <a:prstGeom prst="rect">
              <a:avLst/>
            </a:prstGeom>
          </p:spPr>
        </p:pic>
        <p:pic>
          <p:nvPicPr>
            <p:cNvPr id="27" name="Grafik 26" descr="Büroarbeiter">
              <a:extLst>
                <a:ext uri="{FF2B5EF4-FFF2-40B4-BE49-F238E27FC236}">
                  <a16:creationId xmlns:a16="http://schemas.microsoft.com/office/drawing/2014/main" id="{4A7A1BCC-C365-4128-B94F-31F54EE10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524821" y="2977850"/>
              <a:ext cx="914400" cy="914400"/>
            </a:xfrm>
            <a:prstGeom prst="rect">
              <a:avLst/>
            </a:prstGeom>
          </p:spPr>
        </p:pic>
        <p:pic>
          <p:nvPicPr>
            <p:cNvPr id="28" name="Grafik 27" descr="Bauarbeiter">
              <a:extLst>
                <a:ext uri="{FF2B5EF4-FFF2-40B4-BE49-F238E27FC236}">
                  <a16:creationId xmlns:a16="http://schemas.microsoft.com/office/drawing/2014/main" id="{4E1B3043-5A58-4AB5-9033-B2E504E27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389065" y="2359864"/>
              <a:ext cx="914400" cy="914400"/>
            </a:xfrm>
            <a:prstGeom prst="rect">
              <a:avLst/>
            </a:prstGeom>
          </p:spPr>
        </p:pic>
        <p:pic>
          <p:nvPicPr>
            <p:cNvPr id="29" name="Grafik 28" descr="Schubkarre">
              <a:extLst>
                <a:ext uri="{FF2B5EF4-FFF2-40B4-BE49-F238E27FC236}">
                  <a16:creationId xmlns:a16="http://schemas.microsoft.com/office/drawing/2014/main" id="{8557B6C0-6205-4F26-BE45-4B182DEE6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308180" y="3039716"/>
              <a:ext cx="914400" cy="914400"/>
            </a:xfrm>
            <a:prstGeom prst="rect">
              <a:avLst/>
            </a:prstGeom>
          </p:spPr>
        </p:pic>
      </p:grpSp>
      <p:pic>
        <p:nvPicPr>
          <p:cNvPr id="30" name="Grafik 29" descr="Lachendes Gesicht mit einfarbiger Füllung">
            <a:extLst>
              <a:ext uri="{FF2B5EF4-FFF2-40B4-BE49-F238E27FC236}">
                <a16:creationId xmlns:a16="http://schemas.microsoft.com/office/drawing/2014/main" id="{B6AD46F1-46BC-4FF7-BB3F-855637A8FB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42948" y="3596745"/>
            <a:ext cx="1310997" cy="1310997"/>
          </a:xfrm>
          <a:prstGeom prst="rect">
            <a:avLst/>
          </a:prstGeom>
        </p:spPr>
      </p:pic>
      <p:pic>
        <p:nvPicPr>
          <p:cNvPr id="31" name="Grafik 30" descr="Lachendes Gesicht mit einfarbiger Füllung">
            <a:extLst>
              <a:ext uri="{FF2B5EF4-FFF2-40B4-BE49-F238E27FC236}">
                <a16:creationId xmlns:a16="http://schemas.microsoft.com/office/drawing/2014/main" id="{CCA39442-53CE-44B7-8179-C90DF44CBA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82482" y="3645677"/>
            <a:ext cx="1310997" cy="1310997"/>
          </a:xfrm>
          <a:prstGeom prst="rect">
            <a:avLst/>
          </a:prstGeom>
        </p:spPr>
      </p:pic>
      <p:pic>
        <p:nvPicPr>
          <p:cNvPr id="32" name="Grafik 31" descr="Lachendes Gesicht mit einfarbiger Füllung">
            <a:extLst>
              <a:ext uri="{FF2B5EF4-FFF2-40B4-BE49-F238E27FC236}">
                <a16:creationId xmlns:a16="http://schemas.microsoft.com/office/drawing/2014/main" id="{45977B89-23D4-49CB-9CF1-349143F9A7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34318" y="3596744"/>
            <a:ext cx="1310997" cy="1310997"/>
          </a:xfrm>
          <a:prstGeom prst="rect">
            <a:avLst/>
          </a:prstGeom>
        </p:spPr>
      </p:pic>
      <p:pic>
        <p:nvPicPr>
          <p:cNvPr id="33" name="Grafik 32" descr="Fragezeichen">
            <a:extLst>
              <a:ext uri="{FF2B5EF4-FFF2-40B4-BE49-F238E27FC236}">
                <a16:creationId xmlns:a16="http://schemas.microsoft.com/office/drawing/2014/main" id="{14E797B7-164E-4B45-9DFB-06A7E50BE15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734606" y="5002849"/>
            <a:ext cx="1252216" cy="12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50" y="905069"/>
            <a:ext cx="7500707" cy="4143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6018246" y="1054358"/>
            <a:ext cx="5794309" cy="532453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000" b="1" dirty="0">
                <a:solidFill>
                  <a:schemeClr val="bg1"/>
                </a:solidFill>
              </a:rPr>
              <a:t>…unser primärer Endpunkt war die von den Patienten angegebene funktionelle Fähigkeit, die mit dem Spinal </a:t>
            </a:r>
            <a:r>
              <a:rPr lang="de-CH" sz="2000" b="1" dirty="0" err="1">
                <a:solidFill>
                  <a:schemeClr val="bg1"/>
                </a:solidFill>
              </a:rPr>
              <a:t>Function</a:t>
            </a:r>
            <a:r>
              <a:rPr lang="de-CH" sz="2000" b="1" dirty="0">
                <a:solidFill>
                  <a:schemeClr val="bg1"/>
                </a:solidFill>
              </a:rPr>
              <a:t> </a:t>
            </a:r>
            <a:r>
              <a:rPr lang="de-CH" sz="2000" b="1" dirty="0" err="1">
                <a:solidFill>
                  <a:schemeClr val="bg1"/>
                </a:solidFill>
              </a:rPr>
              <a:t>Sort</a:t>
            </a:r>
            <a:r>
              <a:rPr lang="de-CH" sz="2000" b="1" dirty="0">
                <a:solidFill>
                  <a:schemeClr val="bg1"/>
                </a:solidFill>
              </a:rPr>
              <a:t> (SFS) gemessen wurde. Der SFS-Wert wurde vor und nach der Durchführung eines FCE ermittelt, um die Veränderung der von den Patienten angegebenen Funktionsfähigkeit zu beschreiben (</a:t>
            </a:r>
            <a:r>
              <a:rPr lang="de-CH" sz="2000" b="1" dirty="0" err="1">
                <a:solidFill>
                  <a:schemeClr val="bg1"/>
                </a:solidFill>
              </a:rPr>
              <a:t>Kohortenstudie</a:t>
            </a:r>
            <a:r>
              <a:rPr lang="de-CH" sz="2000" b="1" dirty="0">
                <a:solidFill>
                  <a:schemeClr val="bg1"/>
                </a:solidFill>
              </a:rPr>
              <a:t>). Wir untersuchten, ob die Veränderung der SFS-Werte, die nach der Durchführung einer FCE in unserer ersten Kohorte beobachtet wurde, in den nachfolgenden Kohorten repliziert werden konnte</a:t>
            </a:r>
          </a:p>
          <a:p>
            <a:endParaRPr lang="de-CH" sz="2000" b="1" dirty="0">
              <a:solidFill>
                <a:schemeClr val="bg1"/>
              </a:solidFill>
            </a:endParaRPr>
          </a:p>
          <a:p>
            <a:r>
              <a:rPr lang="de-CH" sz="2000" b="1" dirty="0">
                <a:solidFill>
                  <a:schemeClr val="bg1"/>
                </a:solidFill>
              </a:rPr>
              <a:t>…die Verbesserungen bei den SFS-Werten waren über die Kohorten hinweg konsistent, mit sich überschneidenden 95 %-Konfidenzintervallen (2016: 14,8, 95% CI: 11,3 bis 18,2; 2017: 14,8, 95 % KI: 11,5 bis 18,0; 2018: 15,2, 95% KI: 12,0 bis 18,4)</a:t>
            </a:r>
          </a:p>
        </p:txBody>
      </p:sp>
      <p:sp>
        <p:nvSpPr>
          <p:cNvPr id="5" name="Rechteck 4"/>
          <p:cNvSpPr/>
          <p:nvPr/>
        </p:nvSpPr>
        <p:spPr>
          <a:xfrm>
            <a:off x="401216" y="746449"/>
            <a:ext cx="11644604" cy="587828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/>
          <p:cNvSpPr/>
          <p:nvPr/>
        </p:nvSpPr>
        <p:spPr>
          <a:xfrm>
            <a:off x="991402" y="2223436"/>
            <a:ext cx="10337533" cy="190580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können wir dieses Wissen auf den SELF übertragen und nutzen?</a:t>
            </a:r>
          </a:p>
        </p:txBody>
      </p:sp>
    </p:spTree>
    <p:extLst>
      <p:ext uri="{BB962C8B-B14F-4D97-AF65-F5344CB8AC3E}">
        <p14:creationId xmlns:p14="http://schemas.microsoft.com/office/powerpoint/2010/main" val="70085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A35F2-7595-4779-9180-596D2E72BBB9}" type="slidenum">
              <a:rPr lang="de-CH" smtClean="0"/>
              <a:pPr>
                <a:defRPr/>
              </a:pPr>
              <a:t>13</a:t>
            </a:fld>
            <a:endParaRPr lang="de-CH" dirty="0"/>
          </a:p>
        </p:txBody>
      </p:sp>
      <p:sp>
        <p:nvSpPr>
          <p:cNvPr id="6" name="Rechteck: abgerundete Ecken 8">
            <a:extLst>
              <a:ext uri="{FF2B5EF4-FFF2-40B4-BE49-F238E27FC236}">
                <a16:creationId xmlns:a16="http://schemas.microsoft.com/office/drawing/2014/main" id="{929CEF2B-F733-4E1D-830F-792B04C4BB4D}"/>
              </a:ext>
            </a:extLst>
          </p:cNvPr>
          <p:cNvSpPr/>
          <p:nvPr/>
        </p:nvSpPr>
        <p:spPr>
          <a:xfrm>
            <a:off x="457283" y="4873688"/>
            <a:ext cx="10225136" cy="1847787"/>
          </a:xfrm>
          <a:prstGeom prst="roundRect">
            <a:avLst/>
          </a:prstGeom>
          <a:gradFill rotWithShape="1">
            <a:gsLst>
              <a:gs pos="0">
                <a:srgbClr val="595959">
                  <a:shade val="51000"/>
                  <a:satMod val="130000"/>
                </a:srgbClr>
              </a:gs>
              <a:gs pos="80000">
                <a:srgbClr val="595959">
                  <a:shade val="93000"/>
                  <a:satMod val="130000"/>
                </a:srgbClr>
              </a:gs>
              <a:gs pos="100000">
                <a:srgbClr val="5959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12188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 tailored interventions</a:t>
            </a:r>
          </a:p>
          <a:p>
            <a:pPr marL="0" marR="0" lvl="0" indent="0" defTabSz="12188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perform actions</a:t>
            </a:r>
            <a:endParaRPr kumimoji="0" lang="de-CH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8E7393A-B4B0-4452-8790-969072F9B00C}"/>
              </a:ext>
            </a:extLst>
          </p:cNvPr>
          <p:cNvSpPr txBox="1">
            <a:spLocks/>
          </p:cNvSpPr>
          <p:nvPr/>
        </p:nvSpPr>
        <p:spPr>
          <a:xfrm>
            <a:off x="262558" y="885103"/>
            <a:ext cx="11737304" cy="1543215"/>
          </a:xfrm>
          <a:prstGeom prst="rect">
            <a:avLst/>
          </a:prstGeom>
        </p:spPr>
        <p:txBody>
          <a:bodyPr vert="horz" lIns="121865" tIns="60932" rIns="121865" bIns="60932" rtlCol="0">
            <a:normAutofit fontScale="55000" lnSpcReduction="20000"/>
          </a:bodyPr>
          <a:lstStyle>
            <a:lvl1pPr marL="457057" indent="-457057" algn="l" defTabSz="1218817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►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288" indent="-380880" algn="l" defTabSz="1218817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76016" indent="-457200" algn="l" defTabSz="1218817" rtl="0" eaLnBrk="1" latinLnBrk="0" hangingPunct="1">
              <a:spcBef>
                <a:spcPct val="20000"/>
              </a:spcBef>
              <a:buFont typeface="+mj-lt"/>
              <a:buAutoNum type="alphaLcPeriod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2927" indent="-304704" algn="l" defTabSz="12188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2335" indent="-304704" algn="l" defTabSz="1218817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1744" indent="-304704" algn="l" defTabSz="12188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52" indent="-304704" algn="l" defTabSz="12188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59" indent="-304704" algn="l" defTabSz="12188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65" indent="-304704" algn="l" defTabSz="12188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817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8CD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Stratefizierte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Medizin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Risiken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sollten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einen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frühen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Stadium der Rehabilitation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erkannt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werden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5</a:t>
            </a: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buClr>
                <a:srgbClr val="008CD2"/>
              </a:buClr>
              <a:buNone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dafür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braucht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einfache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und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effiziente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Instrumente</a:t>
            </a:r>
            <a:r>
              <a:rPr lang="en-US" sz="2800" baseline="30000" dirty="0">
                <a:solidFill>
                  <a:srgbClr val="595959"/>
                </a:solidFill>
                <a:sym typeface="Wingdings" panose="05000000000000000000" pitchFamily="2" charset="2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ctr" defTabSz="1218817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rgbClr val="008CD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SELF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ist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ein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valides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reliables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und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einfaches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Instrument</a:t>
            </a:r>
            <a:r>
              <a:rPr kumimoji="0" lang="en-US" sz="3400" b="1" i="0" u="none" strike="noStrike" kern="1200" cap="none" spc="0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2,6</a:t>
            </a:r>
            <a:endParaRPr kumimoji="0" lang="de-DE" sz="2600" b="1" i="0" u="none" strike="noStrike" kern="1200" cap="none" spc="0" normalizeH="0" baseline="3000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4420CF77-A3A6-428F-BD74-2311947B8184}"/>
              </a:ext>
            </a:extLst>
          </p:cNvPr>
          <p:cNvGraphicFramePr/>
          <p:nvPr/>
        </p:nvGraphicFramePr>
        <p:xfrm>
          <a:off x="3268435" y="2245755"/>
          <a:ext cx="8856984" cy="4293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3027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A35F2-7595-4779-9180-596D2E72BBB9}" type="slidenum">
              <a:rPr lang="de-CH" smtClean="0"/>
              <a:pPr>
                <a:defRPr/>
              </a:pPr>
              <a:t>14</a:t>
            </a:fld>
            <a:endParaRPr lang="de-CH" dirty="0"/>
          </a:p>
        </p:txBody>
      </p:sp>
      <p:pic>
        <p:nvPicPr>
          <p:cNvPr id="9" name="Inhaltsplatzhalter 11">
            <a:extLst>
              <a:ext uri="{FF2B5EF4-FFF2-40B4-BE49-F238E27FC236}">
                <a16:creationId xmlns:a16="http://schemas.microsoft.com/office/drawing/2014/main" id="{E986FC78-F606-4893-A56B-660605CD5EF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r="7560"/>
          <a:stretch/>
        </p:blipFill>
        <p:spPr>
          <a:xfrm>
            <a:off x="455316" y="928886"/>
            <a:ext cx="9530088" cy="5426756"/>
          </a:xfr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7DF4506-C020-4F56-A736-D341092F45DA}"/>
              </a:ext>
            </a:extLst>
          </p:cNvPr>
          <p:cNvSpPr txBox="1">
            <a:spLocks/>
          </p:cNvSpPr>
          <p:nvPr/>
        </p:nvSpPr>
        <p:spPr>
          <a:xfrm>
            <a:off x="7833023" y="3642264"/>
            <a:ext cx="3911699" cy="22008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Fragen</a:t>
            </a:r>
          </a:p>
          <a:p>
            <a:pPr marL="0" indent="0" algn="ctr">
              <a:buNone/>
            </a:pPr>
            <a:r>
              <a:rPr lang="de-C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</a:p>
          <a:p>
            <a:pPr marL="0" indent="0" algn="ctr">
              <a:buNone/>
            </a:pPr>
            <a:r>
              <a:rPr lang="de-C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Diskussion</a:t>
            </a:r>
          </a:p>
        </p:txBody>
      </p:sp>
    </p:spTree>
    <p:extLst>
      <p:ext uri="{BB962C8B-B14F-4D97-AF65-F5344CB8AC3E}">
        <p14:creationId xmlns:p14="http://schemas.microsoft.com/office/powerpoint/2010/main" val="200997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A35F2-7595-4779-9180-596D2E72BBB9}" type="slidenum">
              <a:rPr lang="de-CH" smtClean="0"/>
              <a:pPr>
                <a:defRPr/>
              </a:pPr>
              <a:t>15</a:t>
            </a:fld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838200" y="1607419"/>
            <a:ext cx="10515600" cy="4569544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AutoNum type="arabicParenR"/>
            </a:pPr>
            <a:r>
              <a:rPr lang="de-CH" dirty="0"/>
              <a:t>Manual für die Selbsteinschätzung der Funktionellen Leistungsfähigkeit (SELF), Verein Interessensgemeinschaft Ergonomie (2022)</a:t>
            </a:r>
          </a:p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de-CH" dirty="0"/>
              <a:t>Riese, D., </a:t>
            </a:r>
            <a:r>
              <a:rPr lang="de-CH" dirty="0" err="1"/>
              <a:t>Kool</a:t>
            </a:r>
            <a:r>
              <a:rPr lang="de-CH" dirty="0"/>
              <a:t>, J., Jansen, B., </a:t>
            </a:r>
            <a:r>
              <a:rPr lang="de-CH" dirty="0" err="1"/>
              <a:t>Schindl</a:t>
            </a:r>
            <a:r>
              <a:rPr lang="de-CH" dirty="0"/>
              <a:t>, M., </a:t>
            </a:r>
            <a:r>
              <a:rPr lang="de-CH" dirty="0" err="1"/>
              <a:t>Oesch</a:t>
            </a:r>
            <a:r>
              <a:rPr lang="de-CH" dirty="0"/>
              <a:t>, P., </a:t>
            </a:r>
            <a:r>
              <a:rPr lang="de-CH" dirty="0" err="1"/>
              <a:t>Trippolini</a:t>
            </a:r>
            <a:r>
              <a:rPr lang="de-CH" dirty="0"/>
              <a:t>, MA., Sieben, J., de </a:t>
            </a:r>
            <a:r>
              <a:rPr lang="de-CH" dirty="0" err="1"/>
              <a:t>Boe</a:t>
            </a:r>
            <a:r>
              <a:rPr lang="de-CH" dirty="0"/>
              <a:t>, RA. (2021) The </a:t>
            </a:r>
            <a:r>
              <a:rPr lang="de-CH" dirty="0" err="1"/>
              <a:t>predictive</a:t>
            </a:r>
            <a:r>
              <a:rPr lang="de-CH" dirty="0"/>
              <a:t> </a:t>
            </a:r>
            <a:r>
              <a:rPr lang="de-CH" dirty="0" err="1"/>
              <a:t>validity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Self</a:t>
            </a:r>
            <a:r>
              <a:rPr lang="de-CH" dirty="0"/>
              <a:t> Evaluation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Functional</a:t>
            </a:r>
            <a:r>
              <a:rPr lang="de-CH" dirty="0"/>
              <a:t> </a:t>
            </a:r>
            <a:r>
              <a:rPr lang="de-CH" dirty="0" err="1"/>
              <a:t>Capacity</a:t>
            </a:r>
            <a:r>
              <a:rPr lang="de-CH" dirty="0"/>
              <a:t> (SELF) </a:t>
            </a:r>
            <a:r>
              <a:rPr lang="de-CH" dirty="0" err="1"/>
              <a:t>instrument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outcome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non-return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work</a:t>
            </a:r>
            <a:r>
              <a:rPr lang="de-CH" dirty="0"/>
              <a:t> in </a:t>
            </a:r>
            <a:r>
              <a:rPr lang="de-CH" dirty="0" err="1"/>
              <a:t>patients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musculoskeletal</a:t>
            </a:r>
            <a:r>
              <a:rPr lang="de-CH" dirty="0"/>
              <a:t> </a:t>
            </a:r>
            <a:r>
              <a:rPr lang="de-CH" dirty="0" err="1"/>
              <a:t>disorders</a:t>
            </a:r>
            <a:r>
              <a:rPr lang="de-CH" dirty="0"/>
              <a:t>. </a:t>
            </a:r>
            <a:r>
              <a:rPr lang="de-CH" i="1" dirty="0"/>
              <a:t>EUMASS </a:t>
            </a:r>
            <a:r>
              <a:rPr lang="de-CH" i="1" dirty="0" err="1"/>
              <a:t>congress</a:t>
            </a:r>
            <a:r>
              <a:rPr lang="de-CH" i="1" dirty="0"/>
              <a:t> </a:t>
            </a:r>
            <a:r>
              <a:rPr lang="de-CH" i="1" dirty="0" err="1"/>
              <a:t>abstract</a:t>
            </a:r>
            <a:r>
              <a:rPr lang="de-CH" i="1" dirty="0"/>
              <a:t> </a:t>
            </a:r>
            <a:r>
              <a:rPr lang="de-CH" i="1" dirty="0" err="1"/>
              <a:t>book</a:t>
            </a:r>
            <a:endParaRPr lang="de-CH" i="1" dirty="0"/>
          </a:p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de-CH" dirty="0"/>
              <a:t>Schweizer Invalidenversicherung. Fragebogen für </a:t>
            </a:r>
            <a:r>
              <a:rPr lang="de-CH" dirty="0" err="1"/>
              <a:t>Arbeitgebende</a:t>
            </a:r>
            <a:r>
              <a:rPr lang="de-CH" dirty="0"/>
              <a:t>: Berufliche </a:t>
            </a:r>
            <a:r>
              <a:rPr lang="de-CH" dirty="0" err="1"/>
              <a:t>Intergration</a:t>
            </a:r>
            <a:r>
              <a:rPr lang="de-CH" dirty="0"/>
              <a:t>/Rente. 3. Beschreibung der individuellen Tätigkeit. Version 1/21. (Website </a:t>
            </a:r>
            <a:r>
              <a:rPr lang="de-CH" dirty="0" err="1"/>
              <a:t>accessed</a:t>
            </a:r>
            <a:r>
              <a:rPr lang="de-CH" dirty="0"/>
              <a:t> 07.06.2022) </a:t>
            </a:r>
            <a:r>
              <a:rPr lang="de-CH" dirty="0">
                <a:hlinkClick r:id="rId2"/>
              </a:rPr>
              <a:t>https://form.zas.admin.ch/orbeon/fr/IV/003_001_v1/new</a:t>
            </a:r>
            <a:endParaRPr lang="de-CH" dirty="0"/>
          </a:p>
          <a:p>
            <a:pPr marL="514350" indent="-514350">
              <a:buAutoNum type="arabicParenR"/>
            </a:pPr>
            <a:r>
              <a:rPr lang="en-US" dirty="0"/>
              <a:t>Schindl, M., </a:t>
            </a:r>
            <a:r>
              <a:rPr lang="en-US" dirty="0" err="1"/>
              <a:t>Zipko</a:t>
            </a:r>
            <a:r>
              <a:rPr lang="en-US" dirty="0"/>
              <a:t>, H. &amp; </a:t>
            </a:r>
            <a:r>
              <a:rPr lang="en-US" dirty="0" err="1"/>
              <a:t>Bethge</a:t>
            </a:r>
            <a:r>
              <a:rPr lang="en-US" dirty="0"/>
              <a:t>, M. Reproducibility of improvements in patient-reported functional ability following functional capacity evaluation. </a:t>
            </a:r>
            <a:r>
              <a:rPr lang="en-US" i="1" dirty="0"/>
              <a:t>BMC </a:t>
            </a:r>
            <a:r>
              <a:rPr lang="en-US" i="1" dirty="0" err="1"/>
              <a:t>Musculoskelet</a:t>
            </a:r>
            <a:r>
              <a:rPr lang="en-US" i="1" dirty="0"/>
              <a:t> </a:t>
            </a:r>
            <a:r>
              <a:rPr lang="en-US" i="1" dirty="0" err="1"/>
              <a:t>Disord</a:t>
            </a:r>
            <a:r>
              <a:rPr lang="en-US" dirty="0"/>
              <a:t> </a:t>
            </a:r>
            <a:r>
              <a:rPr lang="en-US" b="1" dirty="0"/>
              <a:t>23</a:t>
            </a:r>
            <a:r>
              <a:rPr lang="en-US" dirty="0"/>
              <a:t>, 258 (2022). </a:t>
            </a:r>
            <a:r>
              <a:rPr lang="en-US" dirty="0">
                <a:hlinkClick r:id="rId3"/>
              </a:rPr>
              <a:t>https://doi.org/10.1186/s12891-022-05208-w</a:t>
            </a:r>
            <a:endParaRPr lang="en-US" dirty="0"/>
          </a:p>
          <a:p>
            <a:pPr marL="514350" indent="-514350">
              <a:buAutoNum type="arabicParenR"/>
            </a:pPr>
            <a:r>
              <a:rPr lang="en-US" dirty="0"/>
              <a:t>Hill JC, Whitehurst DGT, Lewis M, et al. . Comparison of stratified primary care management for low back pain with current best practice (</a:t>
            </a:r>
            <a:r>
              <a:rPr lang="en-US" dirty="0" err="1"/>
              <a:t>STarT</a:t>
            </a:r>
            <a:r>
              <a:rPr lang="en-US" dirty="0"/>
              <a:t> Back): a </a:t>
            </a:r>
            <a:r>
              <a:rPr lang="en-US" dirty="0" err="1"/>
              <a:t>randomised</a:t>
            </a:r>
            <a:r>
              <a:rPr lang="en-US" dirty="0"/>
              <a:t> controlled trial. Lancet 2011;378:1560–71. 10.1016/S0140-6736(11)60937-9 </a:t>
            </a:r>
            <a:r>
              <a:rPr lang="de-CH" dirty="0" err="1"/>
              <a:t>doi</a:t>
            </a:r>
            <a:r>
              <a:rPr lang="de-CH" dirty="0"/>
              <a:t>: </a:t>
            </a:r>
            <a:r>
              <a:rPr lang="de-CH" u="sng" dirty="0">
                <a:hlinkClick r:id="rId4"/>
              </a:rPr>
              <a:t>10.1016/S0140-6736(11)60937-9</a:t>
            </a:r>
            <a:endParaRPr lang="de-CH" u="sng" dirty="0"/>
          </a:p>
          <a:p>
            <a:pPr marL="514350" indent="-514350">
              <a:buAutoNum type="arabicParenR"/>
            </a:pPr>
            <a:r>
              <a:rPr lang="de-CH" dirty="0"/>
              <a:t>Trippolini, M.A., Janssen, S., Hilfiker, R. </a:t>
            </a:r>
            <a:r>
              <a:rPr lang="de-CH" i="1" dirty="0"/>
              <a:t>et al.</a:t>
            </a:r>
            <a:r>
              <a:rPr lang="de-CH" dirty="0"/>
              <a:t> Measurement Properties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Modified</a:t>
            </a:r>
            <a:r>
              <a:rPr lang="de-CH" dirty="0"/>
              <a:t> Spinal </a:t>
            </a:r>
            <a:r>
              <a:rPr lang="de-CH" dirty="0" err="1"/>
              <a:t>Function</a:t>
            </a:r>
            <a:r>
              <a:rPr lang="de-CH" dirty="0"/>
              <a:t> </a:t>
            </a:r>
            <a:r>
              <a:rPr lang="de-CH" dirty="0" err="1"/>
              <a:t>Sort</a:t>
            </a:r>
            <a:r>
              <a:rPr lang="de-CH" dirty="0"/>
              <a:t> (M-SFS):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It</a:t>
            </a:r>
            <a:r>
              <a:rPr lang="de-CH" dirty="0"/>
              <a:t> </a:t>
            </a:r>
            <a:r>
              <a:rPr lang="de-CH" dirty="0" err="1"/>
              <a:t>Reliable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Valid in </a:t>
            </a:r>
            <a:r>
              <a:rPr lang="de-CH" dirty="0" err="1"/>
              <a:t>Workers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Chronic</a:t>
            </a:r>
            <a:r>
              <a:rPr lang="de-CH" dirty="0"/>
              <a:t> </a:t>
            </a:r>
            <a:r>
              <a:rPr lang="de-CH" dirty="0" err="1"/>
              <a:t>Musculoskeletal</a:t>
            </a:r>
            <a:r>
              <a:rPr lang="de-CH" dirty="0"/>
              <a:t> </a:t>
            </a:r>
            <a:r>
              <a:rPr lang="de-CH" dirty="0" err="1"/>
              <a:t>Pain</a:t>
            </a:r>
            <a:r>
              <a:rPr lang="de-CH" dirty="0"/>
              <a:t>?. </a:t>
            </a:r>
            <a:r>
              <a:rPr lang="de-CH" i="1" dirty="0"/>
              <a:t>J </a:t>
            </a:r>
            <a:r>
              <a:rPr lang="de-CH" i="1" dirty="0" err="1"/>
              <a:t>Occup</a:t>
            </a:r>
            <a:r>
              <a:rPr lang="de-CH" i="1" dirty="0"/>
              <a:t> </a:t>
            </a:r>
            <a:r>
              <a:rPr lang="de-CH" i="1" dirty="0" err="1"/>
              <a:t>Rehabil</a:t>
            </a:r>
            <a:r>
              <a:rPr lang="de-CH" dirty="0"/>
              <a:t> </a:t>
            </a:r>
            <a:r>
              <a:rPr lang="de-CH" b="1" dirty="0"/>
              <a:t>28</a:t>
            </a:r>
            <a:r>
              <a:rPr lang="de-CH" dirty="0"/>
              <a:t>, 322–331 (2018). </a:t>
            </a:r>
            <a:r>
              <a:rPr lang="de-CH" dirty="0">
                <a:hlinkClick r:id="rId5"/>
              </a:rPr>
              <a:t>https://doi-org.ezproxy.ub.unimaas.nl/10.1007/s10926-017-9717-y</a:t>
            </a:r>
            <a:endParaRPr lang="de-CH" dirty="0"/>
          </a:p>
          <a:p>
            <a:pPr marL="0" indent="0">
              <a:buNone/>
            </a:pPr>
            <a:r>
              <a:rPr lang="de-CH" dirty="0"/>
              <a:t>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Referenzen</a:t>
            </a:r>
          </a:p>
        </p:txBody>
      </p:sp>
    </p:spTree>
    <p:extLst>
      <p:ext uri="{BB962C8B-B14F-4D97-AF65-F5344CB8AC3E}">
        <p14:creationId xmlns:p14="http://schemas.microsoft.com/office/powerpoint/2010/main" val="1766678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131" y="914435"/>
            <a:ext cx="390427" cy="38090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399695"/>
            <a:ext cx="7751412" cy="3650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876"/>
              </a:lnSpc>
              <a:buNone/>
            </a:pPr>
            <a:r>
              <a:rPr lang="en-US" sz="2531" kern="0" spc="101" dirty="0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Programm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7999000" y="0"/>
            <a:ext cx="4199475" cy="6865808"/>
          </a:xfrm>
          <a:prstGeom prst="rect">
            <a:avLst/>
          </a:prstGeom>
          <a:solidFill>
            <a:srgbClr val="5DA6B5"/>
          </a:solidFill>
        </p:spPr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 l="19417" r="19417"/>
          <a:stretch/>
        </p:blipFill>
        <p:spPr>
          <a:xfrm>
            <a:off x="7999000" y="0"/>
            <a:ext cx="4199475" cy="6865808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571357" y="2150496"/>
            <a:ext cx="7541915" cy="35553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549"/>
              </a:lnSpc>
              <a:buSzPct val="100000"/>
              <a:buFont typeface="+mj-lt"/>
              <a:buAutoNum type="arabicPeriod"/>
            </a:pPr>
            <a:r>
              <a:rPr lang="en-US" sz="1890" b="1" kern="0" spc="189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INDIKATION</a:t>
            </a:r>
          </a:p>
          <a:p>
            <a:pPr marL="242900" indent="-242900" algn="l">
              <a:lnSpc>
                <a:spcPts val="2549"/>
              </a:lnSpc>
              <a:spcBef>
                <a:spcPts val="2491"/>
              </a:spcBef>
              <a:buSzPct val="100000"/>
              <a:buFont typeface="+mj-lt"/>
              <a:buAutoNum type="arabicPeriod"/>
            </a:pPr>
            <a:r>
              <a:rPr lang="en-US" sz="1890" b="1" kern="0" spc="189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FALLBEISPIEL 1</a:t>
            </a:r>
          </a:p>
          <a:p>
            <a:pPr marL="242900" indent="-242900" algn="l">
              <a:lnSpc>
                <a:spcPts val="2549"/>
              </a:lnSpc>
              <a:spcBef>
                <a:spcPts val="2491"/>
              </a:spcBef>
              <a:buSzPct val="100000"/>
              <a:buFont typeface="+mj-lt"/>
              <a:buAutoNum type="arabicPeriod"/>
            </a:pPr>
            <a:r>
              <a:rPr lang="en-US" sz="1890" b="1" kern="0" spc="189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FALLBEISPIEL 2</a:t>
            </a:r>
          </a:p>
          <a:p>
            <a:pPr marL="242900" indent="-242900" algn="l">
              <a:lnSpc>
                <a:spcPts val="2549"/>
              </a:lnSpc>
              <a:spcBef>
                <a:spcPts val="2491"/>
              </a:spcBef>
              <a:buSzPct val="100000"/>
              <a:buFont typeface="+mj-lt"/>
              <a:buAutoNum type="arabicPeriod"/>
            </a:pPr>
            <a:r>
              <a:rPr lang="en-US" sz="1890" b="1" kern="0" spc="189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INTERPRETATION</a:t>
            </a:r>
          </a:p>
          <a:p>
            <a:pPr marL="242900" indent="-242900" algn="l">
              <a:lnSpc>
                <a:spcPts val="2549"/>
              </a:lnSpc>
              <a:spcBef>
                <a:spcPts val="2491"/>
              </a:spcBef>
              <a:buSzPct val="100000"/>
              <a:buFont typeface="+mj-lt"/>
              <a:buAutoNum type="arabicPeriod"/>
            </a:pPr>
            <a:r>
              <a:rPr lang="en-US" sz="1890" b="1" kern="0" spc="189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ANWENDUNG IM KLINISCHEN ALLTAG</a:t>
            </a:r>
          </a:p>
          <a:p>
            <a:pPr marL="242900" indent="-242900" algn="l">
              <a:lnSpc>
                <a:spcPts val="2549"/>
              </a:lnSpc>
              <a:spcBef>
                <a:spcPts val="2491"/>
              </a:spcBef>
              <a:buSzPct val="100000"/>
              <a:buFont typeface="+mj-lt"/>
              <a:buAutoNum type="arabicPeriod"/>
            </a:pPr>
            <a:r>
              <a:rPr lang="en-US" sz="1890" b="1" kern="0" spc="189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FRAGEN UND DISKUSSION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C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6085" y="914435"/>
            <a:ext cx="390427" cy="38090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666083" y="399695"/>
            <a:ext cx="7751412" cy="3650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876"/>
              </a:lnSpc>
              <a:buNone/>
            </a:pPr>
            <a:r>
              <a:rPr lang="en-US" sz="2531" kern="0" spc="101" dirty="0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Ziele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5DA6B5"/>
          </a:solidFill>
        </p:spPr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 l="9226" r="9226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394306" y="3132458"/>
            <a:ext cx="2696960" cy="3447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716"/>
              </a:lnSpc>
              <a:buNone/>
            </a:pPr>
            <a:r>
              <a:rPr lang="en-US" sz="1913" kern="0" spc="38" dirty="0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Die Teilnehmenden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6910873" y="1816359"/>
            <a:ext cx="5030491" cy="45823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r">
              <a:lnSpc>
                <a:spcPts val="1913"/>
              </a:lnSpc>
              <a:buSzPct val="100000"/>
              <a:buChar char="•"/>
            </a:pPr>
            <a:r>
              <a:rPr lang="en-US" sz="1600" b="1" kern="0" spc="142" dirty="0">
                <a:solidFill>
                  <a:srgbClr val="9BCBB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KENNEN DIE INDIKATION FÜR DIE ANWENDUNG IM KONTEXT DER EVALUATION DER FUNKTIONELLEN LEISTUNGSFÄHIGKEIT,  REHABILITATION &amp; REINTEGRATION</a:t>
            </a:r>
          </a:p>
          <a:p>
            <a:pPr marL="242900" indent="-242900" algn="r">
              <a:lnSpc>
                <a:spcPts val="1913"/>
              </a:lnSpc>
              <a:spcBef>
                <a:spcPts val="1869"/>
              </a:spcBef>
              <a:buSzPct val="100000"/>
              <a:buChar char="•"/>
            </a:pPr>
            <a:r>
              <a:rPr lang="en-US" sz="1600" b="1" kern="0" spc="142" dirty="0">
                <a:solidFill>
                  <a:srgbClr val="9BCBB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SIND IN DER LAGE DEN SELF IN DER PATIENTEN-EDUKATION ZU VERWENDEN</a:t>
            </a:r>
          </a:p>
          <a:p>
            <a:pPr marL="242900" indent="-242900" algn="r">
              <a:lnSpc>
                <a:spcPts val="1913"/>
              </a:lnSpc>
              <a:spcBef>
                <a:spcPts val="1869"/>
              </a:spcBef>
              <a:buSzPct val="100000"/>
              <a:buChar char="•"/>
            </a:pPr>
            <a:r>
              <a:rPr lang="en-US" sz="1600" b="1" kern="0" spc="142" dirty="0">
                <a:solidFill>
                  <a:srgbClr val="9BCBB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KÖNNEN DIE ERGEBNISSE DES SELF INTERPRETIEREN BEZÜGLICH PROGNOSE, VERÄNDERUNG UND VERGLEICH ZU ANDEREN INSTRUMENTEN 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131" y="914435"/>
            <a:ext cx="390427" cy="38090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399695"/>
            <a:ext cx="12188952" cy="3650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876"/>
              </a:lnSpc>
              <a:buNone/>
            </a:pPr>
            <a:r>
              <a:rPr lang="en-US" sz="2531" kern="0" spc="101" dirty="0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Indikationen SELF</a:t>
            </a:r>
            <a:endParaRPr lang="en-US" dirty="0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722" y="2822025"/>
            <a:ext cx="495176" cy="3047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1380780" y="2647934"/>
            <a:ext cx="2775843" cy="64736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700"/>
              </a:lnSpc>
              <a:buNone/>
            </a:pPr>
            <a:r>
              <a:rPr lang="en-US" sz="1260" b="1" kern="0" spc="126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INKONSISTENZEN IM LEISTUNGSVERHALTEN DES/DER PATIENT*IN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4680" y="3950973"/>
            <a:ext cx="371382" cy="428518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1380780" y="3757319"/>
            <a:ext cx="2775843" cy="12693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700"/>
              </a:lnSpc>
              <a:buNone/>
            </a:pPr>
            <a:r>
              <a:rPr lang="en-US" sz="1260" b="1" kern="0" spc="126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EVALUATION MÖGLICHER EINSCHRÄNKUNGEN VON TÄTIGKEITEN UND KÖRPERHALTUNGEN IM (ARBEITS-) ALLTAG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75259" y="2799703"/>
            <a:ext cx="533267" cy="352337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5285053" y="2566992"/>
            <a:ext cx="2775843" cy="1053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700"/>
              </a:lnSpc>
              <a:buNone/>
            </a:pPr>
            <a:r>
              <a:rPr lang="en-US" sz="1260" b="1" kern="0" spc="126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VERGLEICH ZWISCHEN DER SELBSTEINGESCHÄTZTEN UND DER NOTWENDIGEN LEISTUNGSBEREITSCHAFT </a:t>
            </a:r>
            <a:endParaRPr lang="en-US" dirty="0"/>
          </a:p>
        </p:txBody>
      </p:sp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58520" y="4189039"/>
            <a:ext cx="495176" cy="399950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5285053" y="3995385"/>
            <a:ext cx="2775843" cy="8378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700"/>
              </a:lnSpc>
              <a:buNone/>
            </a:pPr>
            <a:r>
              <a:rPr lang="en-US" sz="1260" b="1" kern="0" spc="126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EVALUATION DER SELBSTWIRKSAMKEIT IM THERAPIEVERLAUF</a:t>
            </a:r>
            <a:endParaRPr lang="en-US" dirty="0"/>
          </a:p>
        </p:txBody>
      </p:sp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24170" y="2788544"/>
            <a:ext cx="457086" cy="361860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9189327" y="2566992"/>
            <a:ext cx="2775843" cy="17009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700"/>
              </a:lnSpc>
              <a:buNone/>
            </a:pPr>
            <a:r>
              <a:rPr lang="en-US" sz="1260" b="1" kern="0" spc="126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SPRACHLICHE VERSTÄNDIGUNG NICHT AUSREICHEND, UM SPEZIFISCHE EINSCHRÄNKUNGEN DES/DER PATIENT*IN ZU EVALUIEREN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682" y="2084716"/>
            <a:ext cx="4485134" cy="938285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A35F2-7595-4779-9180-596D2E72BBB9}" type="slidenum">
              <a:rPr lang="de-CH" smtClean="0"/>
              <a:pPr>
                <a:defRPr/>
              </a:pPr>
              <a:t>5</a:t>
            </a:fld>
            <a:endParaRPr lang="de-CH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875"/>
          </a:xfrm>
        </p:spPr>
        <p:txBody>
          <a:bodyPr/>
          <a:lstStyle/>
          <a:p>
            <a:r>
              <a:rPr lang="de-CH" b="1" dirty="0"/>
              <a:t>Ausfüllen des SELF</a:t>
            </a:r>
            <a:r>
              <a:rPr lang="de-CH" sz="1800" cap="small" dirty="0"/>
              <a:t>1</a:t>
            </a:r>
          </a:p>
        </p:txBody>
      </p:sp>
      <p:sp>
        <p:nvSpPr>
          <p:cNvPr id="6" name="Inhaltsplatzhalter 2_ 6"/>
          <p:cNvSpPr txBox="1">
            <a:spLocks/>
          </p:cNvSpPr>
          <p:nvPr/>
        </p:nvSpPr>
        <p:spPr>
          <a:xfrm>
            <a:off x="566859" y="1532444"/>
            <a:ext cx="11058281" cy="426672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indent="-444500">
              <a:buNone/>
            </a:pPr>
            <a:r>
              <a:rPr lang="de-DE" sz="11200" dirty="0"/>
              <a:t>1 = „möglich“; der Klient schätzt ein, dass er diese Tätigkeit ohne Schwierigkeiten  ausführen könne</a:t>
            </a:r>
          </a:p>
          <a:p>
            <a:pPr marL="452438" indent="-452438"/>
            <a:endParaRPr lang="de-DE" sz="11200" dirty="0"/>
          </a:p>
          <a:p>
            <a:pPr marL="444500" indent="0">
              <a:buNone/>
            </a:pPr>
            <a:endParaRPr lang="de-CH" sz="11200" dirty="0"/>
          </a:p>
          <a:p>
            <a:pPr marL="444500" indent="-444500">
              <a:buNone/>
            </a:pPr>
            <a:r>
              <a:rPr lang="de-DE" sz="11200" dirty="0"/>
              <a:t>5 = „unmöglich“; der Klient sieht sich nicht dazu in der Lage die Tätigkeit auch nur 1 Mal   ausführen zu können</a:t>
            </a:r>
          </a:p>
          <a:p>
            <a:pPr marL="452438" indent="-452438"/>
            <a:endParaRPr lang="de-DE" sz="11200" dirty="0"/>
          </a:p>
          <a:p>
            <a:pPr marL="0" indent="0">
              <a:buNone/>
            </a:pPr>
            <a:endParaRPr lang="de-DE" sz="11200" dirty="0"/>
          </a:p>
          <a:p>
            <a:pPr marL="990600" indent="-990600">
              <a:buNone/>
            </a:pPr>
            <a:r>
              <a:rPr lang="de-DE" sz="11200" dirty="0"/>
              <a:t>2, 3, 4 = „eingeschränkt“ betitelt und bedeuten, dass die jeweiligen Tätigkeiten mit leichten, mittleren oder nur noch mit </a:t>
            </a:r>
            <a:r>
              <a:rPr lang="de-DE" sz="11200" dirty="0" err="1"/>
              <a:t>grossen</a:t>
            </a:r>
            <a:r>
              <a:rPr lang="de-DE" sz="11200" dirty="0"/>
              <a:t> Schwierigkeiten 1 Mal ausgeführt werden können</a:t>
            </a:r>
            <a:endParaRPr lang="de-CH" sz="11200" dirty="0"/>
          </a:p>
          <a:p>
            <a:pPr>
              <a:lnSpc>
                <a:spcPct val="110000"/>
              </a:lnSpc>
              <a:spcBef>
                <a:spcPts val="1001"/>
              </a:spcBef>
              <a:buClr>
                <a:srgbClr val="009CBC"/>
              </a:buClr>
              <a:buSzPct val="100000"/>
              <a:buFont typeface="Arial" pitchFamily="34"/>
              <a:buChar char="●"/>
            </a:pPr>
            <a:endParaRPr lang="de-CH" sz="112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buClr>
                <a:srgbClr val="009CBC"/>
              </a:buClr>
              <a:buSzPct val="100000"/>
            </a:pPr>
            <a:endParaRPr lang="de-CH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buClr>
                <a:srgbClr val="009CBC"/>
              </a:buClr>
              <a:buSzPct val="100000"/>
            </a:pPr>
            <a:endParaRPr lang="de-CH" dirty="0">
              <a:solidFill>
                <a:srgbClr val="575757"/>
              </a:solidFill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buClr>
                <a:srgbClr val="009CBC"/>
              </a:buClr>
              <a:buSzPct val="100000"/>
            </a:pPr>
            <a:r>
              <a:rPr lang="de-CH" dirty="0">
                <a:solidFill>
                  <a:srgbClr val="575757"/>
                </a:solidFill>
              </a:rPr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549" y="3725800"/>
            <a:ext cx="4325400" cy="79264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045" y="5799164"/>
            <a:ext cx="4206408" cy="74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30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0" y="652462"/>
            <a:ext cx="6877050" cy="5886450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A35F2-7595-4779-9180-596D2E72BBB9}" type="slidenum">
              <a:rPr lang="de-CH" smtClean="0"/>
              <a:pPr>
                <a:defRPr/>
              </a:pPr>
              <a:t>6</a:t>
            </a:fld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381000" y="1208478"/>
            <a:ext cx="4933950" cy="4966897"/>
          </a:xfrm>
        </p:spPr>
        <p:txBody>
          <a:bodyPr>
            <a:normAutofit fontScale="85000" lnSpcReduction="10000"/>
          </a:bodyPr>
          <a:lstStyle/>
          <a:p>
            <a:r>
              <a:rPr lang="de-CH" dirty="0"/>
              <a:t>Anzahl der jeweiligen Zahlenwerte 1- 5                                                                                   im Auswertungsfeld notieren</a:t>
            </a:r>
          </a:p>
          <a:p>
            <a:pPr marL="0" indent="0">
              <a:buNone/>
            </a:pPr>
            <a:endParaRPr lang="de-CH" dirty="0"/>
          </a:p>
          <a:p>
            <a:r>
              <a:rPr lang="de-CH" dirty="0"/>
              <a:t>Anzahl der jeweiligen Zahlenwerte mit                                                                        entsprechenden Faktor (4-1) multiplizieren</a:t>
            </a:r>
          </a:p>
          <a:p>
            <a:pPr marL="0" indent="0">
              <a:buNone/>
            </a:pPr>
            <a:endParaRPr lang="de-CH" dirty="0"/>
          </a:p>
          <a:p>
            <a:r>
              <a:rPr lang="de-CH" dirty="0"/>
              <a:t>Ergebnisse im Auswertungsfeld summieren</a:t>
            </a:r>
          </a:p>
          <a:p>
            <a:endParaRPr lang="de-CH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81000" y="317499"/>
            <a:ext cx="10515600" cy="1325563"/>
          </a:xfrm>
        </p:spPr>
        <p:txBody>
          <a:bodyPr/>
          <a:lstStyle/>
          <a:p>
            <a:r>
              <a:rPr lang="de-CH" dirty="0"/>
              <a:t>Auswertung des SELF</a:t>
            </a:r>
            <a:r>
              <a:rPr lang="de-CH" sz="18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635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A35F2-7595-4779-9180-596D2E72BBB9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Cut-off für prognostische Rückkehr zur Arbeit (RTW):</a:t>
            </a:r>
            <a:r>
              <a:rPr lang="de-DE" sz="1800" baseline="30000" dirty="0"/>
              <a:t>2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de-DE" dirty="0"/>
              <a:t>≤ 42 Punkte = </a:t>
            </a:r>
            <a:r>
              <a:rPr lang="de-DE" dirty="0" err="1"/>
              <a:t>grosses</a:t>
            </a:r>
            <a:r>
              <a:rPr lang="de-DE" dirty="0"/>
              <a:t> Risiko für eine Nicht-Wiederaufnahme der Arbeit</a:t>
            </a:r>
          </a:p>
          <a:p>
            <a:pPr marL="0" indent="0">
              <a:buNone/>
            </a:pPr>
            <a:r>
              <a:rPr lang="de-DE" dirty="0"/>
              <a:t>≥ 58 Punkte = </a:t>
            </a:r>
            <a:r>
              <a:rPr lang="de-DE" dirty="0" err="1"/>
              <a:t>mässiges</a:t>
            </a:r>
            <a:r>
              <a:rPr lang="de-DE" dirty="0"/>
              <a:t> Risiko für eine Nicht- Wiederaufnahme der Arbeit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DE" u="sng" dirty="0"/>
              <a:t>Arbeitsschwere:</a:t>
            </a:r>
            <a:r>
              <a:rPr lang="de-DE" sz="1800" u="sng" baseline="30000" dirty="0"/>
              <a:t>3</a:t>
            </a:r>
            <a:endParaRPr lang="de-DE" u="sng" dirty="0"/>
          </a:p>
          <a:p>
            <a:pPr marL="0" indent="0">
              <a:buNone/>
            </a:pPr>
            <a:r>
              <a:rPr lang="de-DE" dirty="0"/>
              <a:t>Leicht (5-10 kg): 46-54</a:t>
            </a:r>
          </a:p>
          <a:p>
            <a:pPr marL="0" indent="0">
              <a:buNone/>
            </a:pPr>
            <a:r>
              <a:rPr lang="de-DE" dirty="0"/>
              <a:t>Leicht bis mittelschwer (10-15 kg): 55-62</a:t>
            </a:r>
          </a:p>
          <a:p>
            <a:pPr marL="0" indent="0">
              <a:buNone/>
            </a:pPr>
            <a:r>
              <a:rPr lang="de-DE" dirty="0"/>
              <a:t>Mittelschwer (15-25 kg): 63-72</a:t>
            </a:r>
          </a:p>
          <a:p>
            <a:pPr marL="0" indent="0">
              <a:buNone/>
            </a:pPr>
            <a:r>
              <a:rPr lang="de-DE" dirty="0"/>
              <a:t>Schwer (25-45 kg): 73-80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Score-Interpretation des SELF</a:t>
            </a:r>
          </a:p>
        </p:txBody>
      </p:sp>
    </p:spTree>
    <p:extLst>
      <p:ext uri="{BB962C8B-B14F-4D97-AF65-F5344CB8AC3E}">
        <p14:creationId xmlns:p14="http://schemas.microsoft.com/office/powerpoint/2010/main" val="862641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A35F2-7595-4779-9180-596D2E72BBB9}" type="slidenum">
              <a:rPr lang="de-CH" smtClean="0"/>
              <a:pPr>
                <a:defRPr/>
              </a:pPr>
              <a:t>8</a:t>
            </a:fld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3470312" y="1847850"/>
            <a:ext cx="8721688" cy="4351338"/>
          </a:xfrm>
        </p:spPr>
        <p:txBody>
          <a:bodyPr>
            <a:normAutofit fontScale="92500"/>
          </a:bodyPr>
          <a:lstStyle/>
          <a:p>
            <a:r>
              <a:rPr lang="de-CH" dirty="0"/>
              <a:t>Männlicher Patient nach vollständig verheilter </a:t>
            </a:r>
            <a:r>
              <a:rPr lang="de-CH" dirty="0" err="1"/>
              <a:t>Humerusschaftfraktur</a:t>
            </a:r>
            <a:r>
              <a:rPr lang="de-CH" dirty="0"/>
              <a:t> links, rechtsdominant</a:t>
            </a:r>
          </a:p>
          <a:p>
            <a:r>
              <a:rPr lang="de-CH" dirty="0"/>
              <a:t>Berufliche Tätigkeit: Maurer (max. 20 kg Heben und Tragen)</a:t>
            </a:r>
          </a:p>
          <a:p>
            <a:r>
              <a:rPr lang="de-CH" dirty="0"/>
              <a:t>Aktuell noch belastungsabhängige Schmerzen und schmerzabhängige Bewegungseinschränkungen der linken Schulter</a:t>
            </a:r>
          </a:p>
          <a:p>
            <a:r>
              <a:rPr lang="de-CH" dirty="0"/>
              <a:t>Aktueller SELF Score: 50 Punkte, Heben und Tragen von 10 kg: Wert"5"</a:t>
            </a:r>
          </a:p>
          <a:p>
            <a:r>
              <a:rPr lang="de-CH" dirty="0"/>
              <a:t>Intervention: Hebe- Tragetestung, Anpassung Hebetechnik</a:t>
            </a:r>
          </a:p>
          <a:p>
            <a:r>
              <a:rPr lang="de-CH" dirty="0"/>
              <a:t>SELF Score nach der Therapie: 65 Punkte</a:t>
            </a:r>
          </a:p>
          <a:p>
            <a:endParaRPr lang="de-CH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646582" y="365125"/>
            <a:ext cx="7707217" cy="1325563"/>
          </a:xfrm>
        </p:spPr>
        <p:txBody>
          <a:bodyPr/>
          <a:lstStyle/>
          <a:p>
            <a:r>
              <a:rPr lang="de-CH" dirty="0"/>
              <a:t>Fallbeispiel 1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3" r="8152"/>
          <a:stretch/>
        </p:blipFill>
        <p:spPr>
          <a:xfrm>
            <a:off x="-11018" y="0"/>
            <a:ext cx="3481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50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A35F2-7595-4779-9180-596D2E72BBB9}" type="slidenum">
              <a:rPr lang="de-CH" smtClean="0"/>
              <a:pPr>
                <a:defRPr/>
              </a:pPr>
              <a:t>9</a:t>
            </a:fld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4982379" y="1451051"/>
            <a:ext cx="5428562" cy="5566693"/>
          </a:xfrm>
        </p:spPr>
        <p:txBody>
          <a:bodyPr>
            <a:normAutofit/>
          </a:bodyPr>
          <a:lstStyle/>
          <a:p>
            <a:r>
              <a:rPr lang="de-CH" dirty="0"/>
              <a:t>Patientin bei chron. Kreuzschmerzen</a:t>
            </a:r>
          </a:p>
          <a:p>
            <a:r>
              <a:rPr lang="de-CH" dirty="0"/>
              <a:t>Berufliche Tätigkeit: Rezeptionskraft in einem medizinischen Zentrum (Stehen und Gehen, Stehen vorgeneigt, Sitzen)</a:t>
            </a:r>
          </a:p>
          <a:p>
            <a:r>
              <a:rPr lang="de-CH" dirty="0"/>
              <a:t>Berichtet über haltungsabhängige Schmerzen im lumbalen Bereich mit Ausstrahlungen in den rechten hinteren Oberschenkel</a:t>
            </a:r>
          </a:p>
          <a:p>
            <a:endParaRPr lang="de-CH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125378" y="365125"/>
            <a:ext cx="5228422" cy="1325563"/>
          </a:xfrm>
        </p:spPr>
        <p:txBody>
          <a:bodyPr/>
          <a:lstStyle/>
          <a:p>
            <a:r>
              <a:rPr lang="de-CH" dirty="0"/>
              <a:t>Fallbeispiel 2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8" r="14279"/>
          <a:stretch/>
        </p:blipFill>
        <p:spPr>
          <a:xfrm>
            <a:off x="0" y="0"/>
            <a:ext cx="4748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30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924</Words>
  <Application>Microsoft Office PowerPoint</Application>
  <PresentationFormat>Breitbild</PresentationFormat>
  <Paragraphs>116</Paragraphs>
  <Slides>15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Arial</vt:lpstr>
      <vt:lpstr>Calibri Light</vt:lpstr>
      <vt:lpstr>Roboto</vt:lpstr>
      <vt:lpstr>Roboto Slab</vt:lpstr>
      <vt:lpstr>Calibri</vt:lpstr>
      <vt:lpstr>Office Theme</vt:lpstr>
      <vt:lpstr>Office</vt:lpstr>
      <vt:lpstr>PowerPoint-Präsentation</vt:lpstr>
      <vt:lpstr>PowerPoint-Präsentation</vt:lpstr>
      <vt:lpstr>PowerPoint-Präsentation</vt:lpstr>
      <vt:lpstr>PowerPoint-Präsentation</vt:lpstr>
      <vt:lpstr>Ausfüllen des SELF1</vt:lpstr>
      <vt:lpstr>Auswertung des SELF2</vt:lpstr>
      <vt:lpstr>Score-Interpretation des SELF</vt:lpstr>
      <vt:lpstr>Fallbeispiel 1</vt:lpstr>
      <vt:lpstr>Fallbeispiel 2</vt:lpstr>
      <vt:lpstr>Fallbeispiel 2</vt:lpstr>
      <vt:lpstr>PowerPoint-Präsentation</vt:lpstr>
      <vt:lpstr>PowerPoint-Präsentation</vt:lpstr>
      <vt:lpstr>PowerPoint-Präsentation</vt:lpstr>
      <vt:lpstr>PowerPoint-Präsentation</vt:lpstr>
      <vt:lpstr>Referenzen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Daniel Riese</cp:lastModifiedBy>
  <cp:revision>2</cp:revision>
  <dcterms:created xsi:type="dcterms:W3CDTF">2023-04-20T06:09:07Z</dcterms:created>
  <dcterms:modified xsi:type="dcterms:W3CDTF">2023-04-20T06:21:04Z</dcterms:modified>
</cp:coreProperties>
</file>